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8" r:id="rId1"/>
    <p:sldMasterId id="2147483699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Inter" panose="02000503000000020004" pitchFamily="2" charset="0"/>
      <p:regular r:id="rId39"/>
      <p:bold r:id="rId40"/>
      <p:italic r:id="rId41"/>
      <p:boldItalic r:id="rId42"/>
    </p:embeddedFont>
    <p:embeddedFont>
      <p:font typeface="Inter Light" panose="02000503000000020004" pitchFamily="2" charset="0"/>
      <p:regular r:id="rId43"/>
      <p:bold r:id="rId44"/>
      <p:italic r:id="rId45"/>
      <p:boldItalic r:id="rId46"/>
    </p:embeddedFont>
    <p:embeddedFont>
      <p:font typeface="Inter Medium" panose="02000503000000020004" pitchFamily="2" charset="0"/>
      <p:regular r:id="rId47"/>
      <p:bold r:id="rId48"/>
      <p:italic r:id="rId49"/>
      <p:boldItalic r:id="rId50"/>
    </p:embeddedFont>
    <p:embeddedFont>
      <p:font typeface="Inter SemiBold" panose="02000503000000020004" pitchFamily="2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Raleway" pitchFamily="2" charset="77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DE7A6-9B88-DB45-9AF6-479CCD15DA9D}" v="20" dt="2025-04-10T11:10:54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726"/>
  </p:normalViewPr>
  <p:slideViewPr>
    <p:cSldViewPr snapToGrid="0">
      <p:cViewPr varScale="1">
        <p:scale>
          <a:sx n="160" d="100"/>
          <a:sy n="160" d="100"/>
        </p:scale>
        <p:origin x="8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el, Francis" userId="00485b84-2a7b-4894-ab7f-f4639e018542" providerId="ADAL" clId="{70DDE7A6-9B88-DB45-9AF6-479CCD15DA9D}"/>
    <pc:docChg chg="undo custSel addSld delSld modSld addMainMaster delMainMaster">
      <pc:chgData name="Prael, Francis" userId="00485b84-2a7b-4894-ab7f-f4639e018542" providerId="ADAL" clId="{70DDE7A6-9B88-DB45-9AF6-479CCD15DA9D}" dt="2025-04-10T11:10:54.435" v="84" actId="1036"/>
      <pc:docMkLst>
        <pc:docMk/>
      </pc:docMkLst>
      <pc:sldChg chg="addSp delSp modSp new mod">
        <pc:chgData name="Prael, Francis" userId="00485b84-2a7b-4894-ab7f-f4639e018542" providerId="ADAL" clId="{70DDE7A6-9B88-DB45-9AF6-479CCD15DA9D}" dt="2025-04-10T11:10:54.435" v="84" actId="1036"/>
        <pc:sldMkLst>
          <pc:docMk/>
          <pc:sldMk cId="1824870159" sldId="286"/>
        </pc:sldMkLst>
        <pc:spChg chg="add del mod">
          <ac:chgData name="Prael, Francis" userId="00485b84-2a7b-4894-ab7f-f4639e018542" providerId="ADAL" clId="{70DDE7A6-9B88-DB45-9AF6-479CCD15DA9D}" dt="2025-04-10T11:10:49.599" v="73" actId="122"/>
          <ac:spMkLst>
            <pc:docMk/>
            <pc:sldMk cId="1824870159" sldId="286"/>
            <ac:spMk id="2" creationId="{D7721A30-03AA-C982-D221-8CCF5AFD191B}"/>
          </ac:spMkLst>
        </pc:spChg>
        <pc:spChg chg="add del">
          <ac:chgData name="Prael, Francis" userId="00485b84-2a7b-4894-ab7f-f4639e018542" providerId="ADAL" clId="{70DDE7A6-9B88-DB45-9AF6-479CCD15DA9D}" dt="2025-04-10T10:59:17.641" v="68" actId="478"/>
          <ac:spMkLst>
            <pc:docMk/>
            <pc:sldMk cId="1824870159" sldId="286"/>
            <ac:spMk id="3" creationId="{A0B8D6C7-30F6-DCFB-6D50-C1CC81F63B27}"/>
          </ac:spMkLst>
        </pc:spChg>
        <pc:picChg chg="add mod">
          <ac:chgData name="Prael, Francis" userId="00485b84-2a7b-4894-ab7f-f4639e018542" providerId="ADAL" clId="{70DDE7A6-9B88-DB45-9AF6-479CCD15DA9D}" dt="2025-04-10T11:10:54.435" v="84" actId="1036"/>
          <ac:picMkLst>
            <pc:docMk/>
            <pc:sldMk cId="1824870159" sldId="286"/>
            <ac:picMk id="4" creationId="{74A5E23F-765B-EDEA-D217-EA5C88AF52AC}"/>
          </ac:picMkLst>
        </pc:picChg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0" sldId="287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2544811067" sldId="320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485924113" sldId="321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483004065" sldId="322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312178981" sldId="323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750358367" sldId="324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2386306638" sldId="325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73957331" sldId="326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4218878706" sldId="329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243995350" sldId="330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638078448" sldId="331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884039503" sldId="333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023941057" sldId="334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315579519" sldId="335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2894902298" sldId="337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802613924" sldId="338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619900476" sldId="339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4273453304" sldId="340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538726221" sldId="341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958423692" sldId="342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460204695" sldId="346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219057982" sldId="347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398693658" sldId="348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638385393" sldId="350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2320349294" sldId="351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84265481" sldId="352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111070615" sldId="353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87621385" sldId="354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3279898823" sldId="355"/>
        </pc:sldMkLst>
      </pc:sldChg>
      <pc:sldChg chg="add del">
        <pc:chgData name="Prael, Francis" userId="00485b84-2a7b-4894-ab7f-f4639e018542" providerId="ADAL" clId="{70DDE7A6-9B88-DB45-9AF6-479CCD15DA9D}" dt="2025-04-10T10:59:16.756" v="67"/>
        <pc:sldMkLst>
          <pc:docMk/>
          <pc:sldMk cId="1599464550" sldId="356"/>
        </pc:sldMkLst>
      </pc:sldChg>
      <pc:sldMasterChg chg="add del">
        <pc:chgData name="Prael, Francis" userId="00485b84-2a7b-4894-ab7f-f4639e018542" providerId="ADAL" clId="{70DDE7A6-9B88-DB45-9AF6-479CCD15DA9D}" dt="2025-04-10T10:59:15.116" v="36" actId="2696"/>
        <pc:sldMasterMkLst>
          <pc:docMk/>
          <pc:sldMasterMk cId="268731094" sldId="2147483700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43da8862fa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43da8862fa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43da8862fa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43da8862fa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43da8862fa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43da8862fa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3da8862fa_0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3da8862fa_0_7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43da8862fa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43da8862fa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3da8862fa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3da8862fa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43da8862fa_0_7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43da8862fa_0_7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43da8862fa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43da8862fa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43da8862fa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43da8862fa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43da8862fa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43da8862fa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3da8862f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3da8862f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43da8862fa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43da8862fa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43da8862f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43da8862fa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43da8862f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43da8862f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779e2fcc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779e2fcc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4701644d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4701644d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43da8862f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43da8862fa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4701644d9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4701644d9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4701644d9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4701644d9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4701644d9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4701644d9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301651b6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301651b6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3da8862f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43da8862f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701644d98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701644d98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3da8862f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3da8862f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3da8862fa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3da8862fa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3da8862f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3da8862f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3da8862fa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3da8862fa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43da8862f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43da8862f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43da8862fa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43da8862fa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2"/>
          <p:cNvCxnSpPr/>
          <p:nvPr/>
        </p:nvCxnSpPr>
        <p:spPr>
          <a:xfrm>
            <a:off x="532975" y="491350"/>
            <a:ext cx="7953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2" name="Google Shape;12;p2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8600FF">
              <a:alpha val="26769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 Light"/>
              <a:buNone/>
              <a:defRPr sz="16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475" y="1679550"/>
            <a:ext cx="4057923" cy="36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29450" y="16222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571" y="636000"/>
            <a:ext cx="173840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1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540175" y="496000"/>
            <a:ext cx="59145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540175" y="1131275"/>
            <a:ext cx="7765500" cy="3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2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9" name="Google Shape;69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rgbClr val="E61368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l="19" r="9"/>
          <a:stretch/>
        </p:blipFill>
        <p:spPr>
          <a:xfrm>
            <a:off x="7658803" y="0"/>
            <a:ext cx="1485194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2">
    <p:bg>
      <p:bgPr>
        <a:solidFill>
          <a:schemeClr val="accent6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3" name="Google Shape;8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">
  <p:cSld name="MAIN_POINT_3">
    <p:bg>
      <p:bgPr>
        <a:solidFill>
          <a:schemeClr val="accent4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l="79" r="89"/>
          <a:stretch/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0" name="Google Shape;9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 1">
  <p:cSld name="MAIN_POINT_3_1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 l="79" r="89"/>
          <a:stretch/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7" name="Google Shape;9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body" idx="2"/>
          </p:nvPr>
        </p:nvSpPr>
        <p:spPr>
          <a:xfrm>
            <a:off x="5174225" y="666825"/>
            <a:ext cx="3374400" cy="40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8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A8E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3" name="Google Shape;11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0"/>
          <p:cNvSpPr txBox="1">
            <a:spLocks noGrp="1"/>
          </p:cNvSpPr>
          <p:nvPr>
            <p:ph type="title" hasCustomPrompt="1"/>
          </p:nvPr>
        </p:nvSpPr>
        <p:spPr>
          <a:xfrm>
            <a:off x="729450" y="6950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727800" y="1314191"/>
            <a:ext cx="7688400" cy="36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 amt="50000"/>
          </a:blip>
          <a:srcRect r="3753" b="5882"/>
          <a:stretch/>
        </p:blipFill>
        <p:spPr>
          <a:xfrm>
            <a:off x="5238475" y="1679550"/>
            <a:ext cx="3905527" cy="3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29625" y="16471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 Medium"/>
              <a:buNone/>
              <a:defRPr sz="4200">
                <a:solidFill>
                  <a:srgbClr val="0012E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532975" y="491350"/>
            <a:ext cx="7953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7" y="4754175"/>
            <a:ext cx="1256700" cy="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rgbClr val="00A8E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2B2B2B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23"/>
          <p:cNvSpPr/>
          <p:nvPr/>
        </p:nvSpPr>
        <p:spPr>
          <a:xfrm rot="-5400000">
            <a:off x="646658" y="795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 rot="-5400000">
            <a:off x="646658" y="795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48450" y="404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348325" y="859675"/>
            <a:ext cx="37743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2"/>
          </p:nvPr>
        </p:nvSpPr>
        <p:spPr>
          <a:xfrm>
            <a:off x="4863725" y="859675"/>
            <a:ext cx="37743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 rot="-5400000">
            <a:off x="646658" y="795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48450" y="404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>
            <a:off x="348325" y="1316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2"/>
          </p:nvPr>
        </p:nvSpPr>
        <p:spPr>
          <a:xfrm>
            <a:off x="4863729" y="1316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3"/>
          </p:nvPr>
        </p:nvSpPr>
        <p:spPr>
          <a:xfrm>
            <a:off x="6820975" y="4749850"/>
            <a:ext cx="2365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 rot="-5400000">
            <a:off x="646658" y="795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48450" y="404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348325" y="1316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2"/>
          </p:nvPr>
        </p:nvSpPr>
        <p:spPr>
          <a:xfrm>
            <a:off x="4863729" y="1316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3"/>
          </p:nvPr>
        </p:nvSpPr>
        <p:spPr>
          <a:xfrm>
            <a:off x="6820975" y="4749850"/>
            <a:ext cx="2365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_AND_TWO_COLUMNS_4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 rot="-5400000">
            <a:off x="646658" y="795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48450" y="404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48325" y="8596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2"/>
          </p:nvPr>
        </p:nvSpPr>
        <p:spPr>
          <a:xfrm>
            <a:off x="4863729" y="8596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3"/>
          </p:nvPr>
        </p:nvSpPr>
        <p:spPr>
          <a:xfrm>
            <a:off x="6820975" y="4749850"/>
            <a:ext cx="2365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_AND_TWO_COLUMNS_5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48450" y="404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"/>
          </p:nvPr>
        </p:nvSpPr>
        <p:spPr>
          <a:xfrm>
            <a:off x="348325" y="8596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body" idx="2"/>
          </p:nvPr>
        </p:nvSpPr>
        <p:spPr>
          <a:xfrm>
            <a:off x="4863729" y="8596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3"/>
          </p:nvPr>
        </p:nvSpPr>
        <p:spPr>
          <a:xfrm>
            <a:off x="6820975" y="4749850"/>
            <a:ext cx="2365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1150" algn="r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/>
          <p:nvPr/>
        </p:nvSpPr>
        <p:spPr>
          <a:xfrm rot="-5400000">
            <a:off x="646658" y="795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48450" y="4042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body" idx="1"/>
          </p:nvPr>
        </p:nvSpPr>
        <p:spPr>
          <a:xfrm>
            <a:off x="348450" y="859675"/>
            <a:ext cx="7688700" cy="36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nter Medium"/>
              <a:buChar char="●"/>
              <a:defRPr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○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■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○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■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●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nter"/>
              <a:buChar char="○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Inter"/>
              <a:buChar char="■"/>
              <a:defRPr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31"/>
          <p:cNvCxnSpPr/>
          <p:nvPr/>
        </p:nvCxnSpPr>
        <p:spPr>
          <a:xfrm>
            <a:off x="532975" y="491350"/>
            <a:ext cx="7953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72" name="Google Shape;172;p31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8600FF">
              <a:alpha val="26769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Inter Light"/>
              <a:buNone/>
              <a:defRPr sz="160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475" y="1679550"/>
            <a:ext cx="4057923" cy="36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ctrTitle"/>
          </p:nvPr>
        </p:nvSpPr>
        <p:spPr>
          <a:xfrm>
            <a:off x="729450" y="16222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Inter"/>
              <a:buNone/>
              <a:defRPr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800" y="636000"/>
            <a:ext cx="856170" cy="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7" y="4754175"/>
            <a:ext cx="1256700" cy="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8475" y="1679550"/>
            <a:ext cx="4057923" cy="36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nter Light"/>
              <a:buNone/>
              <a:defRPr sz="1600"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81" name="Google Shape;181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32"/>
          <p:cNvSpPr txBox="1">
            <a:spLocks noGrp="1"/>
          </p:cNvSpPr>
          <p:nvPr>
            <p:ph type="ctrTitle"/>
          </p:nvPr>
        </p:nvSpPr>
        <p:spPr>
          <a:xfrm>
            <a:off x="729625" y="164710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 Medium"/>
              <a:buNone/>
              <a:defRPr sz="4200">
                <a:solidFill>
                  <a:srgbClr val="0012E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12E6"/>
              </a:buClr>
              <a:buSzPts val="4200"/>
              <a:buFont typeface="Inter"/>
              <a:buNone/>
              <a:defRPr sz="4200">
                <a:solidFill>
                  <a:srgbClr val="0012E6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83" name="Google Shape;183;p32"/>
          <p:cNvCxnSpPr/>
          <p:nvPr/>
        </p:nvCxnSpPr>
        <p:spPr>
          <a:xfrm>
            <a:off x="532975" y="491350"/>
            <a:ext cx="7953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147" y="4220775"/>
            <a:ext cx="1256700" cy="2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2">
            <a:alphaModFix/>
          </a:blip>
          <a:srcRect l="5446" t="5272" r="11143" b="2866"/>
          <a:stretch/>
        </p:blipFill>
        <p:spPr>
          <a:xfrm>
            <a:off x="-31075" y="-24875"/>
            <a:ext cx="9175081" cy="519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/>
          <p:nvPr/>
        </p:nvSpPr>
        <p:spPr>
          <a:xfrm>
            <a:off x="0" y="-100"/>
            <a:ext cx="9144000" cy="5143500"/>
          </a:xfrm>
          <a:prstGeom prst="rect">
            <a:avLst/>
          </a:prstGeom>
          <a:solidFill>
            <a:srgbClr val="000000">
              <a:alpha val="357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800" y="636000"/>
            <a:ext cx="856170" cy="1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 1">
  <p:cSld name="TITLE_1_1">
    <p:bg>
      <p:bgPr>
        <a:solidFill>
          <a:schemeClr val="lt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A8E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/>
          <p:nvPr/>
        </p:nvSpPr>
        <p:spPr>
          <a:xfrm rot="-5400000">
            <a:off x="1180058" y="460563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Inter"/>
              <a:buNone/>
              <a:defRPr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●"/>
              <a:defRPr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●"/>
              <a:defRPr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7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38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/>
          <p:nvPr/>
        </p:nvSpPr>
        <p:spPr>
          <a:xfrm rot="-5400000">
            <a:off x="1180058" y="460563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39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/>
          <p:nvPr/>
        </p:nvSpPr>
        <p:spPr>
          <a:xfrm rot="-5400000">
            <a:off x="1180058" y="460550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/>
          <p:nvPr/>
        </p:nvSpPr>
        <p:spPr>
          <a:xfrm rot="-5400000">
            <a:off x="1180058" y="460513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1" name="Google Shape;231;p41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 1">
  <p:cSld name="TITLE_1_1">
    <p:bg>
      <p:bgPr>
        <a:solidFill>
          <a:schemeClr val="lt2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35" name="Google Shape;235;p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42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4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rgbClr val="E61368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 rotWithShape="1">
          <a:blip r:embed="rId2">
            <a:alphaModFix/>
          </a:blip>
          <a:srcRect l="19" r="9"/>
          <a:stretch/>
        </p:blipFill>
        <p:spPr>
          <a:xfrm>
            <a:off x="7658803" y="0"/>
            <a:ext cx="1485194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4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42" name="Google Shape;242;p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43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2">
    <p:bg>
      <p:bgPr>
        <a:solidFill>
          <a:schemeClr val="accent6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4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49" name="Google Shape;249;p4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">
  <p:cSld name="MAIN_POINT_3">
    <p:bg>
      <p:bgPr>
        <a:solidFill>
          <a:schemeClr val="accent4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5"/>
          <p:cNvPicPr preferRelativeResize="0"/>
          <p:nvPr/>
        </p:nvPicPr>
        <p:blipFill rotWithShape="1">
          <a:blip r:embed="rId2">
            <a:alphaModFix/>
          </a:blip>
          <a:srcRect l="79" r="89"/>
          <a:stretch/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4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56" name="Google Shape;256;p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45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3 1">
  <p:cSld name="MAIN_POINT_3_1"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6"/>
          <p:cNvPicPr preferRelativeResize="0"/>
          <p:nvPr/>
        </p:nvPicPr>
        <p:blipFill rotWithShape="1">
          <a:blip r:embed="rId2">
            <a:alphaModFix/>
          </a:blip>
          <a:srcRect l="79" r="89"/>
          <a:stretch/>
        </p:blipFill>
        <p:spPr>
          <a:xfrm>
            <a:off x="7658803" y="0"/>
            <a:ext cx="148519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4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3" name="Google Shape;263;p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46"/>
          <p:cNvSpPr txBox="1">
            <a:spLocks noGrp="1"/>
          </p:cNvSpPr>
          <p:nvPr>
            <p:ph type="title"/>
          </p:nvPr>
        </p:nvSpPr>
        <p:spPr>
          <a:xfrm>
            <a:off x="729450" y="107925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0"/>
            <a:ext cx="3300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4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4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2" name="Google Shape;272;p4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3" name="Google Shape;273;p47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4" name="Google Shape;274;p47"/>
          <p:cNvSpPr/>
          <p:nvPr/>
        </p:nvSpPr>
        <p:spPr>
          <a:xfrm rot="-5400000">
            <a:off x="1180058" y="460513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277" name="Google Shape;277;p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8" name="Google Shape;278;p48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00A8E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4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81" name="Google Shape;281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49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49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6" name="Google Shape;286;p49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rgbClr val="00A8E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2" name="Google Shape;292;p51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00A8E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 rot="-5400000">
            <a:off x="722858" y="33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2B2B2B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/>
          <p:nvPr/>
        </p:nvSpPr>
        <p:spPr>
          <a:xfrm rot="-5400000">
            <a:off x="1180058" y="460563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6" name="Google Shape;296;p5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7" name="Google Shape;297;p52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9450" y="480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Inter"/>
              <a:buNone/>
              <a:defRPr sz="2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9450" y="12406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Inter Medium"/>
              <a:buChar char="●"/>
              <a:defRPr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●"/>
              <a:defRPr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●"/>
              <a:defRPr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Font typeface="Inter"/>
              <a:buChar char="○"/>
              <a:defRPr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Font typeface="Inter"/>
              <a:buChar char="■"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0"/>
          <p:cNvSpPr txBox="1"/>
          <p:nvPr/>
        </p:nvSpPr>
        <p:spPr>
          <a:xfrm>
            <a:off x="107667" y="47857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©2021 </a:t>
            </a:r>
            <a:r>
              <a:rPr lang="en-GB" sz="600" b="1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Recursion</a:t>
            </a:r>
            <a:endParaRPr sz="6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Google Shape;56;p10"/>
          <p:cNvSpPr/>
          <p:nvPr/>
        </p:nvSpPr>
        <p:spPr>
          <a:xfrm rot="-5400000">
            <a:off x="722858" y="3362"/>
            <a:ext cx="45900" cy="745200"/>
          </a:xfrm>
          <a:prstGeom prst="rect">
            <a:avLst/>
          </a:prstGeom>
          <a:gradFill>
            <a:gsLst>
              <a:gs pos="0">
                <a:srgbClr val="E5272C"/>
              </a:gs>
              <a:gs pos="33000">
                <a:srgbClr val="EB833E"/>
              </a:gs>
              <a:gs pos="66000">
                <a:srgbClr val="FFCB05"/>
              </a:gs>
              <a:gs pos="100000">
                <a:srgbClr val="CFD83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None/>
              <a:defRPr sz="2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"/>
              <a:buChar char="●"/>
              <a:defRPr sz="13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○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■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●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○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■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●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○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Inter"/>
              <a:buChar char="■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Inter SemiBold"/>
              <a:buNone/>
              <a:defRPr sz="28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"/>
              <a:buChar char="●"/>
              <a:defRPr sz="13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○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■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●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○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■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●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"/>
              <a:buChar char="○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Inter"/>
              <a:buChar char="■"/>
              <a:defRPr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file:///Users/praelf/Library/CloudStorage/OneDrive-BristolMyersSquibb/conferences/2025-rdkit-ugm/slides/compiled/d1s2p2_synth_plan.ppt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ctrTitle"/>
          </p:nvPr>
        </p:nvSpPr>
        <p:spPr>
          <a:xfrm>
            <a:off x="729450" y="159247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161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4500" dirty="0" err="1">
                <a:latin typeface="Inter Medium"/>
                <a:ea typeface="Inter Medium"/>
                <a:cs typeface="Inter Medium"/>
                <a:sym typeface="Inter Medium"/>
              </a:rPr>
              <a:t>RDKit</a:t>
            </a:r>
            <a:r>
              <a:rPr lang="en-GB" sz="4500" dirty="0">
                <a:latin typeface="Inter Medium"/>
                <a:ea typeface="Inter Medium"/>
                <a:cs typeface="Inter Medium"/>
                <a:sym typeface="Inter Medium"/>
              </a:rPr>
              <a:t> UGM</a:t>
            </a:r>
            <a:endParaRPr sz="4500" dirty="0"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95161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100" dirty="0">
                <a:latin typeface="Inter Medium"/>
                <a:ea typeface="Inter Medium"/>
                <a:cs typeface="Inter Medium"/>
                <a:sym typeface="Inter Medium"/>
              </a:rPr>
              <a:t>Synthesis-Aware Design Tools: SALSA</a:t>
            </a:r>
            <a:endParaRPr sz="2100" dirty="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4500" dirty="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3" name="Google Shape;303;p5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Mason Burlage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/>
              <a:t>Cheminformatics Research Scientist</a:t>
            </a:r>
            <a:endParaRPr sz="10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Apr 2025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62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Intro to synthons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5634849" y="632875"/>
            <a:ext cx="213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Amide-Coupling</a:t>
            </a:r>
            <a:endParaRPr sz="12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2844428" y="1223743"/>
            <a:ext cx="213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Building Blocks</a:t>
            </a:r>
            <a:endParaRPr sz="12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p62"/>
          <p:cNvSpPr txBox="1"/>
          <p:nvPr/>
        </p:nvSpPr>
        <p:spPr>
          <a:xfrm>
            <a:off x="2867838" y="1939091"/>
            <a:ext cx="213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Synthons</a:t>
            </a:r>
            <a:endParaRPr sz="12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62"/>
          <p:cNvSpPr txBox="1">
            <a:spLocks noGrp="1"/>
          </p:cNvSpPr>
          <p:nvPr>
            <p:ph type="body" idx="4294967295"/>
          </p:nvPr>
        </p:nvSpPr>
        <p:spPr>
          <a:xfrm>
            <a:off x="426975" y="1295350"/>
            <a:ext cx="27333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Synthons represent the building block in the product state, sometimes with functional group(s) removed.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56" name="Google Shape;456;p62" title="Screenshot 2025-03-31 at 5.43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400" y="2396075"/>
            <a:ext cx="2009900" cy="14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2"/>
          <p:cNvSpPr txBox="1">
            <a:spLocks noGrp="1"/>
          </p:cNvSpPr>
          <p:nvPr>
            <p:ph type="body" idx="4294967295"/>
          </p:nvPr>
        </p:nvSpPr>
        <p:spPr>
          <a:xfrm>
            <a:off x="3663100" y="2868550"/>
            <a:ext cx="48567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Multiple building blocks with diverse reaction types can be deduplicated through synthon representation.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58" name="Google Shape;458;p62" title="Screenshot 2025-03-31 at 5.46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9787"/>
            <a:ext cx="4063644" cy="15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753" y="3751400"/>
            <a:ext cx="2130000" cy="104046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2"/>
          <p:cNvSpPr txBox="1">
            <a:spLocks noGrp="1"/>
          </p:cNvSpPr>
          <p:nvPr>
            <p:ph type="body" idx="4294967295"/>
          </p:nvPr>
        </p:nvSpPr>
        <p:spPr>
          <a:xfrm>
            <a:off x="426975" y="4012525"/>
            <a:ext cx="45474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For model training, only features that exist in product molecules are present in synthons.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1" name="Google Shape;461;p62"/>
          <p:cNvSpPr/>
          <p:nvPr/>
        </p:nvSpPr>
        <p:spPr>
          <a:xfrm>
            <a:off x="6344475" y="3832450"/>
            <a:ext cx="79500" cy="8370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3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63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 overview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68" name="Google Shape;4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83" y="929066"/>
            <a:ext cx="8052649" cy="38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3" title="Screenshot 2025-03-31 at 7.10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26" y="1325250"/>
            <a:ext cx="737922" cy="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21" y="1810173"/>
            <a:ext cx="2440829" cy="22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3" title="Screenshot 2025-03-31 at 7.14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5" y="1928458"/>
            <a:ext cx="582332" cy="2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3"/>
          <p:cNvSpPr/>
          <p:nvPr/>
        </p:nvSpPr>
        <p:spPr>
          <a:xfrm>
            <a:off x="1120704" y="2201394"/>
            <a:ext cx="33000" cy="29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3" name="Google Shape;47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763" y="748250"/>
            <a:ext cx="1953635" cy="428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7573" y="929067"/>
            <a:ext cx="1669214" cy="410775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63"/>
          <p:cNvSpPr txBox="1">
            <a:spLocks noGrp="1"/>
          </p:cNvSpPr>
          <p:nvPr>
            <p:ph type="body" idx="4294967295"/>
          </p:nvPr>
        </p:nvSpPr>
        <p:spPr>
          <a:xfrm>
            <a:off x="2527500" y="4795550"/>
            <a:ext cx="4089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rgbClr val="2B2B2B"/>
                </a:solidFill>
              </a:rPr>
              <a:t>SALSA</a:t>
            </a: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Scalable Active-Learning via Synthon Acquisition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 overview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83" y="929066"/>
            <a:ext cx="8052649" cy="38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4" title="Screenshot 2025-03-31 at 7.10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26" y="1325250"/>
            <a:ext cx="737922" cy="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21" y="1810173"/>
            <a:ext cx="2440829" cy="22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 title="Screenshot 2025-03-31 at 7.14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5" y="1928458"/>
            <a:ext cx="582332" cy="2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/>
          <p:nvPr/>
        </p:nvSpPr>
        <p:spPr>
          <a:xfrm>
            <a:off x="1120704" y="2201394"/>
            <a:ext cx="33000" cy="29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7" name="Google Shape;487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6775" y="665825"/>
            <a:ext cx="1953625" cy="23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7573" y="929067"/>
            <a:ext cx="1669214" cy="421443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4"/>
          <p:cNvSpPr txBox="1">
            <a:spLocks noGrp="1"/>
          </p:cNvSpPr>
          <p:nvPr>
            <p:ph type="body" idx="4294967295"/>
          </p:nvPr>
        </p:nvSpPr>
        <p:spPr>
          <a:xfrm>
            <a:off x="2527500" y="4795550"/>
            <a:ext cx="4089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rgbClr val="2B2B2B"/>
                </a:solidFill>
              </a:rPr>
              <a:t>SALSA</a:t>
            </a: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Scalable Active-Learning via Synthon Acquisition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5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 overview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96" name="Google Shape;49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83" y="929066"/>
            <a:ext cx="8052649" cy="38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5" title="Screenshot 2025-03-31 at 7.10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26" y="1325250"/>
            <a:ext cx="737922" cy="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21" y="1810173"/>
            <a:ext cx="2440829" cy="22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5" title="Screenshot 2025-03-31 at 7.14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5" y="1928458"/>
            <a:ext cx="582332" cy="2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5"/>
          <p:cNvSpPr/>
          <p:nvPr/>
        </p:nvSpPr>
        <p:spPr>
          <a:xfrm>
            <a:off x="1120704" y="2201394"/>
            <a:ext cx="33000" cy="29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1" name="Google Shape;501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7573" y="929067"/>
            <a:ext cx="1669214" cy="4214434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5"/>
          <p:cNvSpPr txBox="1">
            <a:spLocks noGrp="1"/>
          </p:cNvSpPr>
          <p:nvPr>
            <p:ph type="body" idx="4294967295"/>
          </p:nvPr>
        </p:nvSpPr>
        <p:spPr>
          <a:xfrm>
            <a:off x="2527500" y="4795550"/>
            <a:ext cx="4089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rgbClr val="2B2B2B"/>
                </a:solidFill>
              </a:rPr>
              <a:t>SALSA</a:t>
            </a: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Scalable Active-Learning via Synthon Acquisition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6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6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 overview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09" name="Google Shape;5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83" y="929066"/>
            <a:ext cx="8052649" cy="38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6" title="Screenshot 2025-03-31 at 7.10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26" y="1325250"/>
            <a:ext cx="737922" cy="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21" y="1810173"/>
            <a:ext cx="2440829" cy="22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6" title="Screenshot 2025-03-31 at 7.14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5" y="1928458"/>
            <a:ext cx="582332" cy="2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6"/>
          <p:cNvSpPr/>
          <p:nvPr/>
        </p:nvSpPr>
        <p:spPr>
          <a:xfrm>
            <a:off x="1120704" y="2201394"/>
            <a:ext cx="33000" cy="29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4" name="Google Shape;514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7575" y="2961401"/>
            <a:ext cx="1669200" cy="209828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6"/>
          <p:cNvSpPr txBox="1">
            <a:spLocks noGrp="1"/>
          </p:cNvSpPr>
          <p:nvPr>
            <p:ph type="body" idx="4294967295"/>
          </p:nvPr>
        </p:nvSpPr>
        <p:spPr>
          <a:xfrm>
            <a:off x="2527500" y="4795550"/>
            <a:ext cx="4089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rgbClr val="2B2B2B"/>
                </a:solidFill>
              </a:rPr>
              <a:t>SALSA</a:t>
            </a: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Scalable Active-Learning via Synthon Acquisition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67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 overview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83" y="929066"/>
            <a:ext cx="8052649" cy="38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7" title="Screenshot 2025-03-31 at 7.10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26" y="1325250"/>
            <a:ext cx="737922" cy="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421" y="1810173"/>
            <a:ext cx="2440829" cy="224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7" title="Screenshot 2025-03-31 at 7.14.4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025" y="1928458"/>
            <a:ext cx="582332" cy="2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7"/>
          <p:cNvSpPr/>
          <p:nvPr/>
        </p:nvSpPr>
        <p:spPr>
          <a:xfrm>
            <a:off x="1120704" y="2201394"/>
            <a:ext cx="33000" cy="29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p67"/>
          <p:cNvSpPr txBox="1">
            <a:spLocks noGrp="1"/>
          </p:cNvSpPr>
          <p:nvPr>
            <p:ph type="body" idx="4294967295"/>
          </p:nvPr>
        </p:nvSpPr>
        <p:spPr>
          <a:xfrm>
            <a:off x="2527500" y="4795550"/>
            <a:ext cx="4089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rgbClr val="2B2B2B"/>
                </a:solidFill>
              </a:rPr>
              <a:t>SALSA</a:t>
            </a: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Scalable Active-Learning via Synthon Acquisition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68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 overview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34" name="Google Shape;5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83" y="929066"/>
            <a:ext cx="8052649" cy="386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8" title="Screenshot 2025-03-31 at 7.10.3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726" y="1325250"/>
            <a:ext cx="737922" cy="4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8" title="Screenshot 2025-03-31 at 7.14.4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025" y="1928458"/>
            <a:ext cx="582332" cy="296476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8"/>
          <p:cNvSpPr/>
          <p:nvPr/>
        </p:nvSpPr>
        <p:spPr>
          <a:xfrm>
            <a:off x="1120704" y="2201394"/>
            <a:ext cx="33000" cy="29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8" name="Google Shape;538;p68"/>
          <p:cNvSpPr txBox="1">
            <a:spLocks noGrp="1"/>
          </p:cNvSpPr>
          <p:nvPr>
            <p:ph type="body" idx="4294967295"/>
          </p:nvPr>
        </p:nvSpPr>
        <p:spPr>
          <a:xfrm>
            <a:off x="2527500" y="4795550"/>
            <a:ext cx="4089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b="1">
                <a:solidFill>
                  <a:srgbClr val="2B2B2B"/>
                </a:solidFill>
              </a:rPr>
              <a:t>SALSA</a:t>
            </a:r>
            <a:r>
              <a:rPr lang="en-GB" sz="11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Scalable Active-Learning via Synthon Acquisition</a:t>
            </a:r>
            <a:endParaRPr sz="11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9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69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45" name="Google Shape;545;p69"/>
          <p:cNvSpPr txBox="1">
            <a:spLocks noGrp="1"/>
          </p:cNvSpPr>
          <p:nvPr>
            <p:ph type="body" idx="4294967295"/>
          </p:nvPr>
        </p:nvSpPr>
        <p:spPr>
          <a:xfrm>
            <a:off x="681625" y="1238500"/>
            <a:ext cx="79731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Set out to demonstrate three key attributes: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Efficiency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Finds best molecules with few objective function calls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Scalable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Operates in ultra-large spaces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Flexible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Allows for a range of objective functions for diverse drug discovery tasks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70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52" name="Google Shape;552;p70"/>
          <p:cNvSpPr txBox="1">
            <a:spLocks noGrp="1"/>
          </p:cNvSpPr>
          <p:nvPr>
            <p:ph type="body" idx="4294967295"/>
          </p:nvPr>
        </p:nvSpPr>
        <p:spPr>
          <a:xfrm>
            <a:off x="681625" y="1238500"/>
            <a:ext cx="79731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Set out to demonstrate three key attributes: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Efficiency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Finds best molecules with few objective function calls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Scalable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Operates in ultra-large spaces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Flexible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Allows for a range of objective functions for diverse drug discovery tasks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53" name="Google Shape;5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598007" y="-487912"/>
            <a:ext cx="1685650" cy="775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1"/>
          <p:cNvSpPr/>
          <p:nvPr/>
        </p:nvSpPr>
        <p:spPr>
          <a:xfrm>
            <a:off x="5837000" y="1018725"/>
            <a:ext cx="3054300" cy="396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9" name="Google Shape;559;p71" title="Screenshot 2025-04-01 at 1.20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888" y="3660300"/>
            <a:ext cx="1382000" cy="80513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1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Define an enumerated space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62" name="Google Shape;56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483" y="1319700"/>
            <a:ext cx="2324814" cy="132944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1"/>
          <p:cNvSpPr txBox="1"/>
          <p:nvPr/>
        </p:nvSpPr>
        <p:spPr>
          <a:xfrm>
            <a:off x="3342175" y="3405075"/>
            <a:ext cx="19932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Reaction enumeration using SMIRKS patterns were used to retrieve building blocks and create synthons. </a:t>
            </a:r>
            <a:endParaRPr sz="12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4" name="Google Shape;56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363" y="2639407"/>
            <a:ext cx="1279029" cy="73904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1"/>
          <p:cNvSpPr txBox="1"/>
          <p:nvPr/>
        </p:nvSpPr>
        <p:spPr>
          <a:xfrm>
            <a:off x="170922" y="1578852"/>
            <a:ext cx="2110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Crystalized Ligand</a:t>
            </a:r>
            <a:endParaRPr sz="11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6" name="Google Shape;566;p71"/>
          <p:cNvSpPr txBox="1"/>
          <p:nvPr/>
        </p:nvSpPr>
        <p:spPr>
          <a:xfrm>
            <a:off x="170936" y="2719126"/>
            <a:ext cx="2110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Building Block</a:t>
            </a:r>
            <a:endParaRPr sz="11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7" name="Google Shape;567;p71"/>
          <p:cNvSpPr txBox="1"/>
          <p:nvPr/>
        </p:nvSpPr>
        <p:spPr>
          <a:xfrm>
            <a:off x="170936" y="3727443"/>
            <a:ext cx="2110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Core Synthon</a:t>
            </a:r>
            <a:endParaRPr sz="11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68" name="Google Shape;568;p71"/>
          <p:cNvCxnSpPr/>
          <p:nvPr/>
        </p:nvCxnSpPr>
        <p:spPr>
          <a:xfrm>
            <a:off x="2609313" y="3485775"/>
            <a:ext cx="3300" cy="2181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9" name="Google Shape;569;p71"/>
          <p:cNvSpPr txBox="1"/>
          <p:nvPr/>
        </p:nvSpPr>
        <p:spPr>
          <a:xfrm>
            <a:off x="1337088" y="4469800"/>
            <a:ext cx="2457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1: </a:t>
            </a: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900k Unique Synthons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2:</a:t>
            </a: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1.5M Unique Synthons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0" name="Google Shape;570;p71"/>
          <p:cNvSpPr txBox="1"/>
          <p:nvPr/>
        </p:nvSpPr>
        <p:spPr>
          <a:xfrm>
            <a:off x="5854438" y="1338879"/>
            <a:ext cx="2876100" cy="25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Sample and Enumerate:</a:t>
            </a:r>
            <a:endParaRPr sz="1100"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1: </a:t>
            </a: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1K Synthons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x</a:t>
            </a:r>
            <a:endParaRPr sz="11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2:</a:t>
            </a: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1K Synthons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= </a:t>
            </a: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1M </a:t>
            </a: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Enumerated Molecules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Score Mols:</a:t>
            </a:r>
            <a:endParaRPr sz="1100"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Hybrid Docking and ROCS TanimotoCombo Score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1" name="Google Shape;571;p71"/>
          <p:cNvSpPr txBox="1"/>
          <p:nvPr/>
        </p:nvSpPr>
        <p:spPr>
          <a:xfrm>
            <a:off x="5998102" y="1053250"/>
            <a:ext cx="273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Efficiency Experiments </a:t>
            </a:r>
            <a:endParaRPr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2" name="Google Shape;572;p71"/>
          <p:cNvCxnSpPr/>
          <p:nvPr/>
        </p:nvCxnSpPr>
        <p:spPr>
          <a:xfrm rot="10800000" flipH="1">
            <a:off x="5930673" y="3258000"/>
            <a:ext cx="2727600" cy="138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71"/>
          <p:cNvSpPr txBox="1"/>
          <p:nvPr/>
        </p:nvSpPr>
        <p:spPr>
          <a:xfrm>
            <a:off x="5926238" y="3264450"/>
            <a:ext cx="2876100" cy="22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Run SALSA:</a:t>
            </a:r>
            <a:endParaRPr sz="1100" b="1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- 10 acquisition rounds (first round random and next nine are Thompson Sampling)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Analysis:</a:t>
            </a:r>
            <a:endParaRPr sz="1100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 Compare how many of the the Top-100 molecules are found with SALSA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4" name="Google Shape;574;p71"/>
          <p:cNvSpPr txBox="1"/>
          <p:nvPr/>
        </p:nvSpPr>
        <p:spPr>
          <a:xfrm>
            <a:off x="1011550" y="1053250"/>
            <a:ext cx="325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CDK2 (PDB: 6GUH) Model System</a:t>
            </a:r>
            <a:endParaRPr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5" name="Google Shape;575;p71"/>
          <p:cNvCxnSpPr/>
          <p:nvPr/>
        </p:nvCxnSpPr>
        <p:spPr>
          <a:xfrm>
            <a:off x="2609313" y="2475800"/>
            <a:ext cx="3300" cy="2181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6" name="Google Shape;576;p71"/>
          <p:cNvSpPr txBox="1"/>
          <p:nvPr/>
        </p:nvSpPr>
        <p:spPr>
          <a:xfrm>
            <a:off x="3308225" y="2381750"/>
            <a:ext cx="21450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Searched </a:t>
            </a:r>
            <a:r>
              <a:rPr lang="en-GB" sz="800" dirty="0" err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MCule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building block library for one that represents the core with reaction handles at vectors of interest.</a:t>
            </a:r>
            <a:endParaRPr sz="12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4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Drug discovery at Recursion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" y="1098650"/>
            <a:ext cx="8081353" cy="31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72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efficiency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83" name="Google Shape;5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75" y="934100"/>
            <a:ext cx="2379025" cy="19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75" y="2936100"/>
            <a:ext cx="2379025" cy="186464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2"/>
          <p:cNvSpPr txBox="1"/>
          <p:nvPr/>
        </p:nvSpPr>
        <p:spPr>
          <a:xfrm>
            <a:off x="2959700" y="1232475"/>
            <a:ext cx="55854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Clear improvement over tabular TS approach [1], similar performance to MolPAL [2] despite learning only from synthons.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6" name="Google Shape;586;p72"/>
          <p:cNvSpPr txBox="1"/>
          <p:nvPr/>
        </p:nvSpPr>
        <p:spPr>
          <a:xfrm>
            <a:off x="2959700" y="3147025"/>
            <a:ext cx="55854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In both cases, &gt; 90% of top-1000 compounds recovered while scoring a small fraction of the overall library.</a:t>
            </a:r>
            <a:endParaRPr sz="11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87" name="Google Shape;587;p72"/>
          <p:cNvCxnSpPr>
            <a:stCxn id="585" idx="1"/>
          </p:cNvCxnSpPr>
          <p:nvPr/>
        </p:nvCxnSpPr>
        <p:spPr>
          <a:xfrm rot="10800000">
            <a:off x="2704700" y="1455825"/>
            <a:ext cx="2550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72"/>
          <p:cNvCxnSpPr>
            <a:stCxn id="586" idx="1"/>
          </p:cNvCxnSpPr>
          <p:nvPr/>
        </p:nvCxnSpPr>
        <p:spPr>
          <a:xfrm rot="10800000">
            <a:off x="2688800" y="3371875"/>
            <a:ext cx="2709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576;p71">
            <a:extLst>
              <a:ext uri="{FF2B5EF4-FFF2-40B4-BE49-F238E27FC236}">
                <a16:creationId xmlns:a16="http://schemas.microsoft.com/office/drawing/2014/main" id="{249ED645-3588-B5F4-78B7-31494A52397C}"/>
              </a:ext>
            </a:extLst>
          </p:cNvPr>
          <p:cNvSpPr txBox="1"/>
          <p:nvPr/>
        </p:nvSpPr>
        <p:spPr>
          <a:xfrm>
            <a:off x="1662900" y="4837070"/>
            <a:ext cx="3458335" cy="25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[1] Klarich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JCIM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2024 [2] Graff, 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Chem. Sci.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2021</a:t>
            </a:r>
            <a:endParaRPr sz="12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73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efficiency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96" name="Google Shape;5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" y="934100"/>
            <a:ext cx="2379025" cy="19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75" y="2936100"/>
            <a:ext cx="2379025" cy="186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7000" y="1320906"/>
            <a:ext cx="6224600" cy="115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4450" y="3515988"/>
            <a:ext cx="6224600" cy="11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p73"/>
          <p:cNvCxnSpPr/>
          <p:nvPr/>
        </p:nvCxnSpPr>
        <p:spPr>
          <a:xfrm rot="10800000">
            <a:off x="7403125" y="1589600"/>
            <a:ext cx="6900" cy="9252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73"/>
          <p:cNvCxnSpPr/>
          <p:nvPr/>
        </p:nvCxnSpPr>
        <p:spPr>
          <a:xfrm rot="10800000" flipH="1">
            <a:off x="7406625" y="2513600"/>
            <a:ext cx="950100" cy="24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2" name="Google Shape;602;p73"/>
          <p:cNvSpPr txBox="1"/>
          <p:nvPr/>
        </p:nvSpPr>
        <p:spPr>
          <a:xfrm>
            <a:off x="7335900" y="2557925"/>
            <a:ext cx="18081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Increasing acquisition probability</a:t>
            </a:r>
            <a:endParaRPr sz="900" b="1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3" name="Google Shape;603;p73"/>
          <p:cNvSpPr txBox="1"/>
          <p:nvPr/>
        </p:nvSpPr>
        <p:spPr>
          <a:xfrm>
            <a:off x="3713825" y="3096275"/>
            <a:ext cx="1645354" cy="41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Before model predictions, no clear synthon ranking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4" name="Google Shape;604;p73"/>
          <p:cNvSpPr txBox="1"/>
          <p:nvPr/>
        </p:nvSpPr>
        <p:spPr>
          <a:xfrm>
            <a:off x="5982450" y="3104750"/>
            <a:ext cx="22047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Top-scoring molecules are found in synthons most-likely to be acquired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05" name="Google Shape;605;p73"/>
          <p:cNvCxnSpPr>
            <a:cxnSpLocks/>
            <a:stCxn id="603" idx="1"/>
          </p:cNvCxnSpPr>
          <p:nvPr/>
        </p:nvCxnSpPr>
        <p:spPr>
          <a:xfrm rot="10800000" flipV="1">
            <a:off x="3569525" y="3301696"/>
            <a:ext cx="144300" cy="138104"/>
          </a:xfrm>
          <a:prstGeom prst="curvedConnector3">
            <a:avLst>
              <a:gd name="adj1" fmla="val 10028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73"/>
          <p:cNvCxnSpPr/>
          <p:nvPr/>
        </p:nvCxnSpPr>
        <p:spPr>
          <a:xfrm>
            <a:off x="3569525" y="3439800"/>
            <a:ext cx="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73"/>
          <p:cNvCxnSpPr/>
          <p:nvPr/>
        </p:nvCxnSpPr>
        <p:spPr>
          <a:xfrm>
            <a:off x="8158800" y="3258275"/>
            <a:ext cx="118500" cy="190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73"/>
          <p:cNvCxnSpPr/>
          <p:nvPr/>
        </p:nvCxnSpPr>
        <p:spPr>
          <a:xfrm>
            <a:off x="8277150" y="3439800"/>
            <a:ext cx="0" cy="1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576;p71">
            <a:extLst>
              <a:ext uri="{FF2B5EF4-FFF2-40B4-BE49-F238E27FC236}">
                <a16:creationId xmlns:a16="http://schemas.microsoft.com/office/drawing/2014/main" id="{C14F27CD-11A3-4C2E-C779-EFA7BED40EF0}"/>
              </a:ext>
            </a:extLst>
          </p:cNvPr>
          <p:cNvSpPr txBox="1"/>
          <p:nvPr/>
        </p:nvSpPr>
        <p:spPr>
          <a:xfrm>
            <a:off x="1662900" y="4837070"/>
            <a:ext cx="3458335" cy="25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[1] Klarich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JCIM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2024 [2] Graff, 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Chem. Sci.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2021</a:t>
            </a:r>
            <a:endParaRPr sz="12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4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74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16" name="Google Shape;616;p74"/>
          <p:cNvSpPr txBox="1">
            <a:spLocks noGrp="1"/>
          </p:cNvSpPr>
          <p:nvPr>
            <p:ph type="body" idx="4294967295"/>
          </p:nvPr>
        </p:nvSpPr>
        <p:spPr>
          <a:xfrm>
            <a:off x="681625" y="1238500"/>
            <a:ext cx="79731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Set out to demonstrate three key attributes: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Efficiency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Finds best molecules with few objective function calls.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Scalable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Operates in ultra-large spaces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Flexible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Allows for a range of objective functions for diverse drug discovery tasks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17" name="Google Shape;6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46700" y="-535150"/>
            <a:ext cx="788275" cy="77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125200" y="-1717612"/>
            <a:ext cx="788275" cy="775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5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75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scalability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475" y="1144004"/>
            <a:ext cx="3981125" cy="29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5" title="Screenshot 2025-04-01 at 1.20.3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713" y="1311625"/>
            <a:ext cx="1382000" cy="80513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5"/>
          <p:cNvSpPr txBox="1"/>
          <p:nvPr/>
        </p:nvSpPr>
        <p:spPr>
          <a:xfrm>
            <a:off x="1317913" y="2121125"/>
            <a:ext cx="2457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1: </a:t>
            </a:r>
            <a:r>
              <a:rPr lang="en-GB" sz="11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900k Unique Synthons</a:t>
            </a:r>
            <a:endParaRPr sz="11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2:</a:t>
            </a:r>
            <a:r>
              <a:rPr lang="en-GB" sz="11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1.5M Unique Synthons</a:t>
            </a:r>
            <a:endParaRPr sz="11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8" name="Google Shape;628;p75"/>
          <p:cNvSpPr txBox="1">
            <a:spLocks noGrp="1"/>
          </p:cNvSpPr>
          <p:nvPr>
            <p:ph type="body" idx="4294967295"/>
          </p:nvPr>
        </p:nvSpPr>
        <p:spPr>
          <a:xfrm>
            <a:off x="524275" y="3102600"/>
            <a:ext cx="3616200" cy="12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Subset the total space into four sizes to demonstrate the scalability of SALSA, given two vectors.</a:t>
            </a:r>
            <a:endParaRPr sz="1500"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29" name="Google Shape;629;p75"/>
          <p:cNvSpPr txBox="1">
            <a:spLocks noGrp="1"/>
          </p:cNvSpPr>
          <p:nvPr>
            <p:ph type="body" idx="4294967295"/>
          </p:nvPr>
        </p:nvSpPr>
        <p:spPr>
          <a:xfrm>
            <a:off x="5127775" y="3236100"/>
            <a:ext cx="3132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1</a:t>
            </a: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30" name="Google Shape;630;p75"/>
          <p:cNvSpPr txBox="1">
            <a:spLocks noGrp="1"/>
          </p:cNvSpPr>
          <p:nvPr>
            <p:ph type="body" idx="4294967295"/>
          </p:nvPr>
        </p:nvSpPr>
        <p:spPr>
          <a:xfrm>
            <a:off x="5926375" y="2738400"/>
            <a:ext cx="3132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2</a:t>
            </a: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31" name="Google Shape;631;p75"/>
          <p:cNvSpPr txBox="1">
            <a:spLocks noGrp="1"/>
          </p:cNvSpPr>
          <p:nvPr>
            <p:ph type="body" idx="4294967295"/>
          </p:nvPr>
        </p:nvSpPr>
        <p:spPr>
          <a:xfrm>
            <a:off x="6888775" y="2005800"/>
            <a:ext cx="3132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3</a:t>
            </a: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32" name="Google Shape;632;p75"/>
          <p:cNvSpPr txBox="1">
            <a:spLocks noGrp="1"/>
          </p:cNvSpPr>
          <p:nvPr>
            <p:ph type="body" idx="4294967295"/>
          </p:nvPr>
        </p:nvSpPr>
        <p:spPr>
          <a:xfrm>
            <a:off x="7726075" y="1374600"/>
            <a:ext cx="313200" cy="3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4</a:t>
            </a: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76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scalability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39" name="Google Shape;6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438" y="934100"/>
            <a:ext cx="4133114" cy="39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6"/>
          <p:cNvSpPr txBox="1"/>
          <p:nvPr/>
        </p:nvSpPr>
        <p:spPr>
          <a:xfrm>
            <a:off x="6915000" y="1079200"/>
            <a:ext cx="2166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Near log-linear scaling, found also in [1], in the best scores as space size increases</a:t>
            </a:r>
            <a:endParaRPr sz="10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2" name="Google Shape;642;p76"/>
          <p:cNvCxnSpPr>
            <a:stCxn id="640" idx="1"/>
          </p:cNvCxnSpPr>
          <p:nvPr/>
        </p:nvCxnSpPr>
        <p:spPr>
          <a:xfrm rot="10800000">
            <a:off x="6647700" y="1404250"/>
            <a:ext cx="267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3" name="Google Shape;643;p76"/>
          <p:cNvSpPr txBox="1"/>
          <p:nvPr/>
        </p:nvSpPr>
        <p:spPr>
          <a:xfrm>
            <a:off x="6905850" y="2633050"/>
            <a:ext cx="21660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In small spaces with a set number of objective calls, converges occurs quickly, with most of the best compounds (red dots) found early</a:t>
            </a:r>
            <a:endParaRPr sz="10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4" name="Google Shape;644;p76"/>
          <p:cNvCxnSpPr>
            <a:stCxn id="643" idx="1"/>
          </p:cNvCxnSpPr>
          <p:nvPr/>
        </p:nvCxnSpPr>
        <p:spPr>
          <a:xfrm rot="10800000">
            <a:off x="6638550" y="3163300"/>
            <a:ext cx="2673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5" name="Google Shape;645;p76"/>
          <p:cNvSpPr txBox="1"/>
          <p:nvPr/>
        </p:nvSpPr>
        <p:spPr>
          <a:xfrm>
            <a:off x="6905850" y="3887425"/>
            <a:ext cx="21660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Larger spaces converge later with diminishing returns on score</a:t>
            </a:r>
            <a:endParaRPr sz="10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46" name="Google Shape;646;p76"/>
          <p:cNvCxnSpPr>
            <a:stCxn id="645" idx="1"/>
          </p:cNvCxnSpPr>
          <p:nvPr/>
        </p:nvCxnSpPr>
        <p:spPr>
          <a:xfrm flipH="1">
            <a:off x="6613650" y="4215775"/>
            <a:ext cx="292200" cy="19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76"/>
          <p:cNvCxnSpPr>
            <a:stCxn id="645" idx="1"/>
          </p:cNvCxnSpPr>
          <p:nvPr/>
        </p:nvCxnSpPr>
        <p:spPr>
          <a:xfrm rot="10800000">
            <a:off x="6599250" y="4075075"/>
            <a:ext cx="306600" cy="1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8" name="Google Shape;648;p76"/>
          <p:cNvSpPr txBox="1"/>
          <p:nvPr/>
        </p:nvSpPr>
        <p:spPr>
          <a:xfrm>
            <a:off x="159300" y="3288250"/>
            <a:ext cx="2166000" cy="111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ROCS </a:t>
            </a:r>
            <a:r>
              <a:rPr lang="en-GB" sz="1000" dirty="0" err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TanimotoCombo</a:t>
            </a:r>
            <a:r>
              <a:rPr lang="en-GB" sz="10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could be an easier objective to learn as even in the large spaces top-scoring molecules are found early</a:t>
            </a:r>
            <a:endParaRPr sz="10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76"/>
          <p:cNvSpPr/>
          <p:nvPr/>
        </p:nvSpPr>
        <p:spPr>
          <a:xfrm>
            <a:off x="2325300" y="2725025"/>
            <a:ext cx="84300" cy="18987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" name="Google Shape;576;p71">
            <a:extLst>
              <a:ext uri="{FF2B5EF4-FFF2-40B4-BE49-F238E27FC236}">
                <a16:creationId xmlns:a16="http://schemas.microsoft.com/office/drawing/2014/main" id="{D0EB71F2-416C-0477-8004-CD7B25C206D5}"/>
              </a:ext>
            </a:extLst>
          </p:cNvPr>
          <p:cNvSpPr txBox="1"/>
          <p:nvPr/>
        </p:nvSpPr>
        <p:spPr>
          <a:xfrm>
            <a:off x="1731214" y="4823460"/>
            <a:ext cx="3458335" cy="25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[1] Lyu, 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Nat. Chem. Bio., 2023</a:t>
            </a:r>
            <a:endParaRPr sz="12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7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77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SALSA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56" name="Google Shape;656;p77"/>
          <p:cNvSpPr txBox="1">
            <a:spLocks noGrp="1"/>
          </p:cNvSpPr>
          <p:nvPr>
            <p:ph type="body" idx="4294967295"/>
          </p:nvPr>
        </p:nvSpPr>
        <p:spPr>
          <a:xfrm>
            <a:off x="681625" y="1238500"/>
            <a:ext cx="7973100" cy="18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Set out to demonstrate three key attributes: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Efficiency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Finds best molecules with few objective function calls.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Scalable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Operates in ultra-large spaces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AutoNum type="arabicPeriod"/>
            </a:pPr>
            <a:r>
              <a:rPr lang="en-GB" sz="1500" b="1">
                <a:solidFill>
                  <a:srgbClr val="2B2B2B"/>
                </a:solidFill>
              </a:rPr>
              <a:t>Flexible</a:t>
            </a: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: Allows for a range of objective functions for diverse drug discovery tasks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657" name="Google Shape;6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88375" y="-1893625"/>
            <a:ext cx="788275" cy="77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177863" y="-1190737"/>
            <a:ext cx="788275" cy="775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8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flexibility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325" y="1086500"/>
            <a:ext cx="7335346" cy="359205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8"/>
          <p:cNvSpPr txBox="1"/>
          <p:nvPr/>
        </p:nvSpPr>
        <p:spPr>
          <a:xfrm>
            <a:off x="1618000" y="1147750"/>
            <a:ext cx="12942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CDK2 (Kinase)</a:t>
            </a:r>
            <a:endParaRPr sz="12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7" name="Google Shape;667;p78"/>
          <p:cNvSpPr txBox="1"/>
          <p:nvPr/>
        </p:nvSpPr>
        <p:spPr>
          <a:xfrm>
            <a:off x="4079700" y="1147750"/>
            <a:ext cx="14229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BACE1 (Protease)</a:t>
            </a:r>
            <a:endParaRPr sz="12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78"/>
          <p:cNvSpPr txBox="1"/>
          <p:nvPr/>
        </p:nvSpPr>
        <p:spPr>
          <a:xfrm>
            <a:off x="6541275" y="1147750"/>
            <a:ext cx="12090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DRD2 (GPCR)</a:t>
            </a:r>
            <a:endParaRPr sz="1200" b="1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79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flexibility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75" name="Google Shape;675;p79" title="figure_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00" y="2002500"/>
            <a:ext cx="7805199" cy="26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9"/>
          <p:cNvSpPr txBox="1"/>
          <p:nvPr/>
        </p:nvSpPr>
        <p:spPr>
          <a:xfrm>
            <a:off x="43600" y="3745700"/>
            <a:ext cx="99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More diverse, higher scores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8" name="Google Shape;678;p79" title="Screenshot 2025-04-02 at 11.45.5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225" y="1200700"/>
            <a:ext cx="2299405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9"/>
          <p:cNvSpPr/>
          <p:nvPr/>
        </p:nvSpPr>
        <p:spPr>
          <a:xfrm>
            <a:off x="1277250" y="1994500"/>
            <a:ext cx="2814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0" name="Google Shape;680;p79"/>
          <p:cNvSpPr/>
          <p:nvPr/>
        </p:nvSpPr>
        <p:spPr>
          <a:xfrm>
            <a:off x="1225075" y="3310350"/>
            <a:ext cx="2814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1" name="Google Shape;681;p79"/>
          <p:cNvSpPr/>
          <p:nvPr/>
        </p:nvSpPr>
        <p:spPr>
          <a:xfrm rot="-5400000">
            <a:off x="3093325" y="3225"/>
            <a:ext cx="228900" cy="3669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2" name="Google Shape;682;p79"/>
          <p:cNvSpPr/>
          <p:nvPr/>
        </p:nvSpPr>
        <p:spPr>
          <a:xfrm rot="-5400000">
            <a:off x="7045475" y="125950"/>
            <a:ext cx="228900" cy="3508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3" name="Google Shape;683;p79" title="Screenshot 2025-04-02 at 11.47.37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5988" y="1211812"/>
            <a:ext cx="2191766" cy="5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9"/>
          <p:cNvSpPr txBox="1"/>
          <p:nvPr/>
        </p:nvSpPr>
        <p:spPr>
          <a:xfrm>
            <a:off x="0" y="1268950"/>
            <a:ext cx="144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Multi-parameter objectives:</a:t>
            </a:r>
            <a:endParaRPr sz="12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685" name="Google Shape;685;p79"/>
          <p:cNvCxnSpPr>
            <a:stCxn id="676" idx="3"/>
          </p:cNvCxnSpPr>
          <p:nvPr/>
        </p:nvCxnSpPr>
        <p:spPr>
          <a:xfrm>
            <a:off x="1042000" y="3953450"/>
            <a:ext cx="260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576;p71">
            <a:extLst>
              <a:ext uri="{FF2B5EF4-FFF2-40B4-BE49-F238E27FC236}">
                <a16:creationId xmlns:a16="http://schemas.microsoft.com/office/drawing/2014/main" id="{D91B456B-6DE6-C930-3644-31B285E733A9}"/>
              </a:ext>
            </a:extLst>
          </p:cNvPr>
          <p:cNvSpPr txBox="1"/>
          <p:nvPr/>
        </p:nvSpPr>
        <p:spPr>
          <a:xfrm>
            <a:off x="1442400" y="4787895"/>
            <a:ext cx="3458335" cy="25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 err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LibINVENT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JCIM., 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2021; REINVENT 4.0, 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J. </a:t>
            </a:r>
            <a:r>
              <a:rPr lang="en-GB" sz="800" i="1" dirty="0" err="1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Cheminf</a:t>
            </a:r>
            <a:r>
              <a:rPr lang="en-GB" sz="800" i="1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r>
              <a:rPr lang="en-GB" sz="800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, 2024</a:t>
            </a:r>
            <a:endParaRPr sz="1200" dirty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0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80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Testing flexibility</a:t>
            </a:r>
            <a:endParaRPr sz="3000" dirty="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2" name="Google Shape;692;p80" title="AD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525"/>
            <a:ext cx="8839204" cy="293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0" title="Screenshot 2025-04-02 at 12.47.2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00" y="3935100"/>
            <a:ext cx="1113550" cy="8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80" title="Screenshot 2025-04-02 at 12.48.1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925" y="3934200"/>
            <a:ext cx="1113550" cy="86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0" title="Screenshot 2025-04-02 at 12.48.4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5738" y="4181963"/>
            <a:ext cx="133800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0" title="Screenshot 2025-04-02 at 12.49.4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3575" y="4069950"/>
            <a:ext cx="972775" cy="7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80" title="Screenshot 2025-04-02 at 12.50.35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6200" y="4069950"/>
            <a:ext cx="1236617" cy="7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0" title="Screenshot 2025-04-02 at 12.51.35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5100" y="4181975"/>
            <a:ext cx="1352442" cy="6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1"/>
          <p:cNvSpPr txBox="1">
            <a:spLocks noGrp="1"/>
          </p:cNvSpPr>
          <p:nvPr>
            <p:ph type="body" idx="4294967295"/>
          </p:nvPr>
        </p:nvSpPr>
        <p:spPr>
          <a:xfrm>
            <a:off x="371250" y="1466100"/>
            <a:ext cx="6635400" cy="29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Introduced SALSA, a molecular design method for R-group optimization in combinatorial spaces based on active-learning</a:t>
            </a:r>
            <a:endParaRPr sz="1700"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accent3"/>
                </a:solidFill>
              </a:rPr>
              <a:t>Demonstrated:</a:t>
            </a:r>
            <a:endParaRPr sz="1600" b="1" dirty="0">
              <a:solidFill>
                <a:schemeClr val="accent3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Inter Medium"/>
              <a:buChar char="●"/>
            </a:pPr>
            <a:r>
              <a:rPr lang="en-GB" b="1" dirty="0">
                <a:solidFill>
                  <a:srgbClr val="333333"/>
                </a:solidFill>
              </a:rPr>
              <a:t>Sample efficiency: </a:t>
            </a:r>
            <a:r>
              <a:rPr lang="en-GB" dirty="0">
                <a:solidFill>
                  <a:srgbClr val="333333"/>
                </a:solidFill>
              </a:rPr>
              <a:t>Recovered almost all top-scoring compounds in a pre-defined chemical space while scoring a small fraction of compounds, showing improved performance over existing approaches.</a:t>
            </a:r>
            <a:endParaRPr dirty="0">
              <a:solidFill>
                <a:srgbClr val="333333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Inter Medium"/>
              <a:buChar char="●"/>
            </a:pPr>
            <a:r>
              <a:rPr lang="en-GB" b="1" dirty="0">
                <a:solidFill>
                  <a:srgbClr val="333333"/>
                </a:solidFill>
              </a:rPr>
              <a:t>Scalability: </a:t>
            </a:r>
            <a:r>
              <a:rPr lang="en-GB" dirty="0">
                <a:solidFill>
                  <a:srgbClr val="333333"/>
                </a:solidFill>
              </a:rPr>
              <a:t>Better solutions found as in larger chemical spaces, with near log-linear improvement of scores with space size.</a:t>
            </a:r>
            <a:endParaRPr dirty="0">
              <a:solidFill>
                <a:srgbClr val="333333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Inter Medium"/>
              <a:buChar char="●"/>
            </a:pPr>
            <a:r>
              <a:rPr lang="en-GB" b="1" dirty="0">
                <a:solidFill>
                  <a:srgbClr val="333333"/>
                </a:solidFill>
              </a:rPr>
              <a:t>Flexibility: </a:t>
            </a:r>
            <a:r>
              <a:rPr lang="en-GB" dirty="0">
                <a:solidFill>
                  <a:srgbClr val="333333"/>
                </a:solidFill>
              </a:rPr>
              <a:t>Applied to ligand- and structure-based multi-parameter objectives, showing improved performance over SOTA in all experiments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000000"/>
                </a:solidFill>
              </a:rPr>
              <a:t>		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200" b="1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704" name="Google Shape;70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88"/>
            <a:ext cx="1218725" cy="12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1"/>
          <p:cNvSpPr txBox="1"/>
          <p:nvPr/>
        </p:nvSpPr>
        <p:spPr>
          <a:xfrm>
            <a:off x="1125875" y="322725"/>
            <a:ext cx="2421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5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Conclusion</a:t>
            </a:r>
            <a:endParaRPr sz="3000">
              <a:solidFill>
                <a:schemeClr val="accent5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06" name="Google Shape;70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950" y="1056263"/>
            <a:ext cx="1171950" cy="1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1"/>
          <p:cNvSpPr txBox="1"/>
          <p:nvPr/>
        </p:nvSpPr>
        <p:spPr>
          <a:xfrm>
            <a:off x="7650825" y="2228213"/>
            <a:ext cx="1084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Tom Grigg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08" name="Google Shape;708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0825" y="2772337"/>
            <a:ext cx="1084200" cy="10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81"/>
          <p:cNvSpPr txBox="1"/>
          <p:nvPr/>
        </p:nvSpPr>
        <p:spPr>
          <a:xfrm>
            <a:off x="7650825" y="3856538"/>
            <a:ext cx="1084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Liam Wilbraham</a:t>
            </a:r>
            <a:endParaRPr sz="9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5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Drug discovery at Recursion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" y="1098650"/>
            <a:ext cx="8081353" cy="31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5"/>
          <p:cNvSpPr/>
          <p:nvPr/>
        </p:nvSpPr>
        <p:spPr>
          <a:xfrm>
            <a:off x="3470350" y="1004175"/>
            <a:ext cx="1971600" cy="340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"/>
          <p:cNvSpPr txBox="1">
            <a:spLocks noGrp="1"/>
          </p:cNvSpPr>
          <p:nvPr>
            <p:ph type="ctrTitle"/>
          </p:nvPr>
        </p:nvSpPr>
        <p:spPr>
          <a:xfrm>
            <a:off x="729450" y="1592475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161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4500">
                <a:latin typeface="Inter Medium"/>
                <a:ea typeface="Inter Medium"/>
                <a:cs typeface="Inter Medium"/>
                <a:sym typeface="Inter Medium"/>
              </a:rPr>
              <a:t>RDKit UGM</a:t>
            </a:r>
            <a:endParaRPr sz="4500"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lnSpc>
                <a:spcPct val="95161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100">
                <a:latin typeface="Inter Medium"/>
                <a:ea typeface="Inter Medium"/>
                <a:cs typeface="Inter Medium"/>
                <a:sym typeface="Inter Medium"/>
              </a:rPr>
              <a:t>Synthesis-Aware Design Tools: SALSA</a:t>
            </a:r>
            <a:endParaRPr sz="21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4500">
              <a:solidFill>
                <a:srgbClr val="000000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15" name="Google Shape;715;p8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Mason Burlage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i="1" dirty="0"/>
              <a:t>Cheminformatics Research Scientist</a:t>
            </a:r>
            <a:endParaRPr sz="10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Apr 2025</a:t>
            </a:r>
            <a:endParaRPr sz="1400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721A30-03AA-C982-D221-8CCF5AFD19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ASKCOS: open-source, data-driven synthesis planning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B8D6C7-30F6-DCFB-6D50-C1CC81F63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itHub - rdkit/rdkit: The official sources for the RDKit library">
            <a:extLst>
              <a:ext uri="{FF2B5EF4-FFF2-40B4-BE49-F238E27FC236}">
                <a16:creationId xmlns:a16="http://schemas.microsoft.com/office/drawing/2014/main" id="{74A5E23F-765B-EDEA-D217-EA5C88AF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740" y="954156"/>
            <a:ext cx="2214520" cy="221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870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6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Drug discovery at Recursion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25" name="Google Shape;3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25" y="1098650"/>
            <a:ext cx="8081353" cy="31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6"/>
          <p:cNvSpPr/>
          <p:nvPr/>
        </p:nvSpPr>
        <p:spPr>
          <a:xfrm rot="-2072106">
            <a:off x="3223516" y="1414074"/>
            <a:ext cx="1732018" cy="109584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7" name="Google Shape;327;p56"/>
          <p:cNvCxnSpPr/>
          <p:nvPr/>
        </p:nvCxnSpPr>
        <p:spPr>
          <a:xfrm flipH="1">
            <a:off x="4957725" y="903650"/>
            <a:ext cx="863100" cy="4968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56"/>
          <p:cNvCxnSpPr/>
          <p:nvPr/>
        </p:nvCxnSpPr>
        <p:spPr>
          <a:xfrm rot="10800000">
            <a:off x="4062325" y="2857575"/>
            <a:ext cx="350100" cy="102570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7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Synthesis-aware generative design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35" name="Google Shape;3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13" y="1443875"/>
            <a:ext cx="8503577" cy="28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7"/>
          <p:cNvSpPr txBox="1">
            <a:spLocks noGrp="1"/>
          </p:cNvSpPr>
          <p:nvPr>
            <p:ph type="body" idx="4294967295"/>
          </p:nvPr>
        </p:nvSpPr>
        <p:spPr>
          <a:xfrm>
            <a:off x="354350" y="11557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rgbClr val="2B2B2B"/>
                </a:solidFill>
              </a:rPr>
              <a:t>R-group optimization</a:t>
            </a:r>
            <a:endParaRPr sz="900" b="1">
              <a:solidFill>
                <a:srgbClr val="2B2B2B"/>
              </a:solidFill>
            </a:endParaRPr>
          </a:p>
        </p:txBody>
      </p:sp>
      <p:sp>
        <p:nvSpPr>
          <p:cNvPr id="337" name="Google Shape;337;p57"/>
          <p:cNvSpPr txBox="1">
            <a:spLocks noGrp="1"/>
          </p:cNvSpPr>
          <p:nvPr>
            <p:ph type="body" idx="4294967295"/>
          </p:nvPr>
        </p:nvSpPr>
        <p:spPr>
          <a:xfrm>
            <a:off x="3116125" y="1155750"/>
            <a:ext cx="2798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rgbClr val="2B2B2B"/>
                </a:solidFill>
              </a:rPr>
              <a:t>Route planning and route-based optimization</a:t>
            </a:r>
            <a:endParaRPr sz="900" b="1">
              <a:solidFill>
                <a:srgbClr val="2B2B2B"/>
              </a:solidFill>
            </a:endParaRPr>
          </a:p>
        </p:txBody>
      </p:sp>
      <p:sp>
        <p:nvSpPr>
          <p:cNvPr id="338" name="Google Shape;338;p57"/>
          <p:cNvSpPr txBox="1">
            <a:spLocks noGrp="1"/>
          </p:cNvSpPr>
          <p:nvPr>
            <p:ph type="body" idx="4294967295"/>
          </p:nvPr>
        </p:nvSpPr>
        <p:spPr>
          <a:xfrm>
            <a:off x="6104650" y="11557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rgbClr val="2B2B2B"/>
                </a:solidFill>
              </a:rPr>
              <a:t>Ultra-large library search</a:t>
            </a:r>
            <a:endParaRPr sz="900" b="1">
              <a:solidFill>
                <a:srgbClr val="2B2B2B"/>
              </a:solidFill>
            </a:endParaRPr>
          </a:p>
        </p:txBody>
      </p:sp>
      <p:sp>
        <p:nvSpPr>
          <p:cNvPr id="339" name="Google Shape;339;p57"/>
          <p:cNvSpPr txBox="1">
            <a:spLocks noGrp="1"/>
          </p:cNvSpPr>
          <p:nvPr>
            <p:ph type="body" idx="4294967295"/>
          </p:nvPr>
        </p:nvSpPr>
        <p:spPr>
          <a:xfrm>
            <a:off x="354350" y="42479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chemeClr val="accent3"/>
                </a:solidFill>
              </a:rPr>
              <a:t>Complete common growth or vector replacement workflows</a:t>
            </a:r>
            <a:endParaRPr sz="900" b="1">
              <a:solidFill>
                <a:schemeClr val="accent3"/>
              </a:solidFill>
            </a:endParaRPr>
          </a:p>
        </p:txBody>
      </p:sp>
      <p:sp>
        <p:nvSpPr>
          <p:cNvPr id="340" name="Google Shape;340;p57"/>
          <p:cNvSpPr txBox="1">
            <a:spLocks noGrp="1"/>
          </p:cNvSpPr>
          <p:nvPr>
            <p:ph type="body" idx="4294967295"/>
          </p:nvPr>
        </p:nvSpPr>
        <p:spPr>
          <a:xfrm>
            <a:off x="3229513" y="42479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chemeClr val="accent3"/>
                </a:solidFill>
              </a:rPr>
              <a:t>Use project chemistry to rapidly optimize molecules</a:t>
            </a:r>
            <a:endParaRPr sz="900" b="1">
              <a:solidFill>
                <a:schemeClr val="accent3"/>
              </a:solidFill>
            </a:endParaRPr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4294967295"/>
          </p:nvPr>
        </p:nvSpPr>
        <p:spPr>
          <a:xfrm>
            <a:off x="6104688" y="42479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chemeClr val="accent3"/>
                </a:solidFill>
              </a:rPr>
              <a:t>Find synthesizable molecules within vast areas of chemical space</a:t>
            </a:r>
            <a:endParaRPr sz="900" b="1">
              <a:solidFill>
                <a:schemeClr val="accent3"/>
              </a:solidFill>
            </a:endParaRPr>
          </a:p>
        </p:txBody>
      </p:sp>
      <p:sp>
        <p:nvSpPr>
          <p:cNvPr id="342" name="Google Shape;342;p57"/>
          <p:cNvSpPr/>
          <p:nvPr/>
        </p:nvSpPr>
        <p:spPr>
          <a:xfrm>
            <a:off x="7658925" y="1788250"/>
            <a:ext cx="152100" cy="14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3" name="Google Shape;3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400" y="1741602"/>
            <a:ext cx="235150" cy="25024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7"/>
          <p:cNvSpPr/>
          <p:nvPr/>
        </p:nvSpPr>
        <p:spPr>
          <a:xfrm>
            <a:off x="7842450" y="1826675"/>
            <a:ext cx="269400" cy="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57"/>
          <p:cNvSpPr txBox="1">
            <a:spLocks noGrp="1"/>
          </p:cNvSpPr>
          <p:nvPr>
            <p:ph type="body" idx="4294967295"/>
          </p:nvPr>
        </p:nvSpPr>
        <p:spPr>
          <a:xfrm>
            <a:off x="7617400" y="1711450"/>
            <a:ext cx="854100" cy="2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 b="1">
                <a:solidFill>
                  <a:schemeClr val="accent3"/>
                </a:solidFill>
              </a:rPr>
              <a:t>RXSpace</a:t>
            </a:r>
            <a:endParaRPr sz="7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8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Synthesis-aware generative design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52" name="Google Shape;3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13" y="1443875"/>
            <a:ext cx="8503577" cy="280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8"/>
          <p:cNvSpPr txBox="1">
            <a:spLocks noGrp="1"/>
          </p:cNvSpPr>
          <p:nvPr>
            <p:ph type="body" idx="4294967295"/>
          </p:nvPr>
        </p:nvSpPr>
        <p:spPr>
          <a:xfrm>
            <a:off x="354350" y="11557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rgbClr val="2B2B2B"/>
                </a:solidFill>
              </a:rPr>
              <a:t>R-group optimization</a:t>
            </a:r>
            <a:endParaRPr sz="900" b="1">
              <a:solidFill>
                <a:srgbClr val="2B2B2B"/>
              </a:solidFill>
            </a:endParaRPr>
          </a:p>
        </p:txBody>
      </p:sp>
      <p:sp>
        <p:nvSpPr>
          <p:cNvPr id="354" name="Google Shape;354;p58"/>
          <p:cNvSpPr txBox="1">
            <a:spLocks noGrp="1"/>
          </p:cNvSpPr>
          <p:nvPr>
            <p:ph type="body" idx="4294967295"/>
          </p:nvPr>
        </p:nvSpPr>
        <p:spPr>
          <a:xfrm>
            <a:off x="3116125" y="1155750"/>
            <a:ext cx="27984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rgbClr val="2B2B2B"/>
                </a:solidFill>
              </a:rPr>
              <a:t>Route planning and route-based optimization</a:t>
            </a:r>
            <a:endParaRPr sz="900" b="1">
              <a:solidFill>
                <a:srgbClr val="2B2B2B"/>
              </a:solidFill>
            </a:endParaRPr>
          </a:p>
        </p:txBody>
      </p:sp>
      <p:sp>
        <p:nvSpPr>
          <p:cNvPr id="355" name="Google Shape;355;p58"/>
          <p:cNvSpPr txBox="1">
            <a:spLocks noGrp="1"/>
          </p:cNvSpPr>
          <p:nvPr>
            <p:ph type="body" idx="4294967295"/>
          </p:nvPr>
        </p:nvSpPr>
        <p:spPr>
          <a:xfrm>
            <a:off x="6104650" y="11557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rgbClr val="2B2B2B"/>
                </a:solidFill>
              </a:rPr>
              <a:t>Ultra-large library search</a:t>
            </a:r>
            <a:endParaRPr sz="900" b="1">
              <a:solidFill>
                <a:srgbClr val="2B2B2B"/>
              </a:solidFill>
            </a:endParaRPr>
          </a:p>
        </p:txBody>
      </p:sp>
      <p:sp>
        <p:nvSpPr>
          <p:cNvPr id="356" name="Google Shape;356;p58"/>
          <p:cNvSpPr txBox="1">
            <a:spLocks noGrp="1"/>
          </p:cNvSpPr>
          <p:nvPr>
            <p:ph type="body" idx="4294967295"/>
          </p:nvPr>
        </p:nvSpPr>
        <p:spPr>
          <a:xfrm>
            <a:off x="354350" y="42479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chemeClr val="accent3"/>
                </a:solidFill>
              </a:rPr>
              <a:t>Complete common growth or vector replacement workflows</a:t>
            </a:r>
            <a:endParaRPr sz="900" b="1">
              <a:solidFill>
                <a:schemeClr val="accent3"/>
              </a:solidFill>
            </a:endParaRPr>
          </a:p>
        </p:txBody>
      </p:sp>
      <p:sp>
        <p:nvSpPr>
          <p:cNvPr id="357" name="Google Shape;357;p58"/>
          <p:cNvSpPr txBox="1">
            <a:spLocks noGrp="1"/>
          </p:cNvSpPr>
          <p:nvPr>
            <p:ph type="body" idx="4294967295"/>
          </p:nvPr>
        </p:nvSpPr>
        <p:spPr>
          <a:xfrm>
            <a:off x="3229513" y="42479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chemeClr val="accent3"/>
                </a:solidFill>
              </a:rPr>
              <a:t>Use project chemistry to rapidly optimize molecules</a:t>
            </a:r>
            <a:endParaRPr sz="900" b="1">
              <a:solidFill>
                <a:schemeClr val="accent3"/>
              </a:solidFill>
            </a:endParaRPr>
          </a:p>
        </p:txBody>
      </p:sp>
      <p:sp>
        <p:nvSpPr>
          <p:cNvPr id="358" name="Google Shape;358;p58"/>
          <p:cNvSpPr txBox="1">
            <a:spLocks noGrp="1"/>
          </p:cNvSpPr>
          <p:nvPr>
            <p:ph type="body" idx="4294967295"/>
          </p:nvPr>
        </p:nvSpPr>
        <p:spPr>
          <a:xfrm>
            <a:off x="6104688" y="4247950"/>
            <a:ext cx="26850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b="1">
                <a:solidFill>
                  <a:schemeClr val="accent3"/>
                </a:solidFill>
              </a:rPr>
              <a:t>Find synthesizable molecules within vast areas of chemical space</a:t>
            </a:r>
            <a:endParaRPr sz="900" b="1">
              <a:solidFill>
                <a:schemeClr val="accent3"/>
              </a:solidFill>
            </a:endParaRPr>
          </a:p>
        </p:txBody>
      </p:sp>
      <p:sp>
        <p:nvSpPr>
          <p:cNvPr id="359" name="Google Shape;359;p58"/>
          <p:cNvSpPr/>
          <p:nvPr/>
        </p:nvSpPr>
        <p:spPr>
          <a:xfrm>
            <a:off x="7658925" y="1788250"/>
            <a:ext cx="152100" cy="146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400" y="1741602"/>
            <a:ext cx="235150" cy="25024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/>
          <p:nvPr/>
        </p:nvSpPr>
        <p:spPr>
          <a:xfrm>
            <a:off x="7842450" y="1826675"/>
            <a:ext cx="269400" cy="75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58"/>
          <p:cNvSpPr txBox="1">
            <a:spLocks noGrp="1"/>
          </p:cNvSpPr>
          <p:nvPr>
            <p:ph type="body" idx="4294967295"/>
          </p:nvPr>
        </p:nvSpPr>
        <p:spPr>
          <a:xfrm>
            <a:off x="7617400" y="1711450"/>
            <a:ext cx="854100" cy="2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700" b="1">
                <a:solidFill>
                  <a:schemeClr val="accent3"/>
                </a:solidFill>
              </a:rPr>
              <a:t>RXSpace</a:t>
            </a:r>
            <a:endParaRPr sz="700" b="1">
              <a:solidFill>
                <a:schemeClr val="accent3"/>
              </a:solidFill>
            </a:endParaRPr>
          </a:p>
        </p:txBody>
      </p:sp>
      <p:sp>
        <p:nvSpPr>
          <p:cNvPr id="363" name="Google Shape;363;p58"/>
          <p:cNvSpPr/>
          <p:nvPr/>
        </p:nvSpPr>
        <p:spPr>
          <a:xfrm>
            <a:off x="319725" y="1454400"/>
            <a:ext cx="2754300" cy="2793300"/>
          </a:xfrm>
          <a:prstGeom prst="roundRect">
            <a:avLst>
              <a:gd name="adj" fmla="val 2939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9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problem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475" y="1456674"/>
            <a:ext cx="1680800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9"/>
          <p:cNvSpPr txBox="1"/>
          <p:nvPr/>
        </p:nvSpPr>
        <p:spPr>
          <a:xfrm>
            <a:off x="-776300" y="1318025"/>
            <a:ext cx="335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333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59"/>
          <p:cNvSpPr txBox="1"/>
          <p:nvPr/>
        </p:nvSpPr>
        <p:spPr>
          <a:xfrm>
            <a:off x="3574575" y="684700"/>
            <a:ext cx="269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3333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Single Vector Enumeration</a:t>
            </a:r>
            <a:endParaRPr sz="1300" b="1">
              <a:solidFill>
                <a:srgbClr val="3333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59"/>
          <p:cNvSpPr txBox="1"/>
          <p:nvPr/>
        </p:nvSpPr>
        <p:spPr>
          <a:xfrm>
            <a:off x="1037350" y="1246213"/>
            <a:ext cx="269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3333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Intermediate</a:t>
            </a:r>
            <a:endParaRPr sz="1300" b="1">
              <a:solidFill>
                <a:srgbClr val="3333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" name="Google Shape;3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525" y="1007811"/>
            <a:ext cx="1680800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9"/>
          <p:cNvSpPr/>
          <p:nvPr/>
        </p:nvSpPr>
        <p:spPr>
          <a:xfrm rot="-2083877">
            <a:off x="5051736" y="1168436"/>
            <a:ext cx="631880" cy="21753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9"/>
          <p:cNvSpPr txBox="1"/>
          <p:nvPr/>
        </p:nvSpPr>
        <p:spPr>
          <a:xfrm>
            <a:off x="3638550" y="2002800"/>
            <a:ext cx="2756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Single Vector: 100k reagents</a:t>
            </a:r>
            <a:endParaRPr sz="13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075" y="3096661"/>
            <a:ext cx="1680800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9"/>
          <p:cNvSpPr/>
          <p:nvPr/>
        </p:nvSpPr>
        <p:spPr>
          <a:xfrm rot="-2083877">
            <a:off x="5093286" y="3257286"/>
            <a:ext cx="631880" cy="21753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9"/>
          <p:cNvSpPr txBox="1"/>
          <p:nvPr/>
        </p:nvSpPr>
        <p:spPr>
          <a:xfrm>
            <a:off x="3574950" y="4187875"/>
            <a:ext cx="28833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1: 100k reagents</a:t>
            </a:r>
            <a:endParaRPr sz="13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Vector 2: 100k reagents</a:t>
            </a:r>
            <a:endParaRPr sz="13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59"/>
          <p:cNvSpPr/>
          <p:nvPr/>
        </p:nvSpPr>
        <p:spPr>
          <a:xfrm rot="9416760">
            <a:off x="4115741" y="3156592"/>
            <a:ext cx="374618" cy="338222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1" name="Google Shape;381;p59"/>
          <p:cNvCxnSpPr/>
          <p:nvPr/>
        </p:nvCxnSpPr>
        <p:spPr>
          <a:xfrm rot="10800000" flipH="1">
            <a:off x="3203163" y="1683775"/>
            <a:ext cx="481800" cy="1995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59"/>
          <p:cNvCxnSpPr/>
          <p:nvPr/>
        </p:nvCxnSpPr>
        <p:spPr>
          <a:xfrm>
            <a:off x="3185763" y="2326238"/>
            <a:ext cx="465000" cy="2703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59"/>
          <p:cNvCxnSpPr/>
          <p:nvPr/>
        </p:nvCxnSpPr>
        <p:spPr>
          <a:xfrm>
            <a:off x="5502213" y="1627913"/>
            <a:ext cx="619200" cy="33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59"/>
          <p:cNvCxnSpPr/>
          <p:nvPr/>
        </p:nvCxnSpPr>
        <p:spPr>
          <a:xfrm>
            <a:off x="5502213" y="3597188"/>
            <a:ext cx="619200" cy="3300"/>
          </a:xfrm>
          <a:prstGeom prst="straightConnector1">
            <a:avLst/>
          </a:prstGeom>
          <a:noFill/>
          <a:ln w="9525" cap="flat" cmpd="sng">
            <a:solidFill>
              <a:srgbClr val="33333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385;p59"/>
          <p:cNvSpPr txBox="1"/>
          <p:nvPr/>
        </p:nvSpPr>
        <p:spPr>
          <a:xfrm>
            <a:off x="6037325" y="2000050"/>
            <a:ext cx="2268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~100k Product Mols</a:t>
            </a:r>
            <a:endParaRPr sz="13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59"/>
          <p:cNvSpPr txBox="1"/>
          <p:nvPr/>
        </p:nvSpPr>
        <p:spPr>
          <a:xfrm>
            <a:off x="6037325" y="4275488"/>
            <a:ext cx="2268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~10</a:t>
            </a:r>
            <a:r>
              <a:rPr lang="en-GB" sz="1300" baseline="300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lang="en-GB" sz="130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 Product Mols</a:t>
            </a:r>
            <a:endParaRPr sz="130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59"/>
          <p:cNvSpPr txBox="1"/>
          <p:nvPr/>
        </p:nvSpPr>
        <p:spPr>
          <a:xfrm>
            <a:off x="3574575" y="2740225"/>
            <a:ext cx="269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3333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Multi-Vector Enumeration</a:t>
            </a:r>
            <a:endParaRPr sz="1300" b="1">
              <a:solidFill>
                <a:srgbClr val="3333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675" y="1007800"/>
            <a:ext cx="1354469" cy="7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850" y="3063337"/>
            <a:ext cx="2035550" cy="94735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9"/>
          <p:cNvSpPr txBox="1"/>
          <p:nvPr/>
        </p:nvSpPr>
        <p:spPr>
          <a:xfrm>
            <a:off x="6536525" y="2918275"/>
            <a:ext cx="127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3333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product</a:t>
            </a:r>
            <a:endParaRPr sz="1000" b="1">
              <a:solidFill>
                <a:srgbClr val="3333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59"/>
          <p:cNvSpPr txBox="1"/>
          <p:nvPr/>
        </p:nvSpPr>
        <p:spPr>
          <a:xfrm>
            <a:off x="6536525" y="761500"/>
            <a:ext cx="1270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33333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product</a:t>
            </a:r>
            <a:endParaRPr sz="1000" b="1">
              <a:solidFill>
                <a:srgbClr val="33333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p59"/>
          <p:cNvSpPr txBox="1">
            <a:spLocks noGrp="1"/>
          </p:cNvSpPr>
          <p:nvPr>
            <p:ph type="body" idx="4294967295"/>
          </p:nvPr>
        </p:nvSpPr>
        <p:spPr>
          <a:xfrm>
            <a:off x="525600" y="3084700"/>
            <a:ext cx="3094200" cy="13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Projects may have advanced intermediates from which they want to enumerate from multiple reaction handles.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Multiple reactions increases size and diversity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99" name="Google Shape;3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625" y="2850811"/>
            <a:ext cx="1680800" cy="10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0"/>
          <p:cNvSpPr/>
          <p:nvPr/>
        </p:nvSpPr>
        <p:spPr>
          <a:xfrm rot="-2083877">
            <a:off x="4807836" y="3011436"/>
            <a:ext cx="631880" cy="217533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60"/>
          <p:cNvSpPr/>
          <p:nvPr/>
        </p:nvSpPr>
        <p:spPr>
          <a:xfrm rot="9416760">
            <a:off x="3830291" y="2910742"/>
            <a:ext cx="374618" cy="338222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0"/>
          <p:cNvSpPr txBox="1">
            <a:spLocks noGrp="1"/>
          </p:cNvSpPr>
          <p:nvPr>
            <p:ph type="body" idx="4294967295"/>
          </p:nvPr>
        </p:nvSpPr>
        <p:spPr>
          <a:xfrm>
            <a:off x="203000" y="1467500"/>
            <a:ext cx="8697300" cy="7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Many reactions from each reaction handle can be considered simultaneously, leading to ultra-large, trillion-sized spaces.</a:t>
            </a: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403" name="Google Shape;403;p60"/>
          <p:cNvCxnSpPr/>
          <p:nvPr/>
        </p:nvCxnSpPr>
        <p:spPr>
          <a:xfrm rot="10800000" flipH="1">
            <a:off x="5550550" y="2851630"/>
            <a:ext cx="8430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4" name="Google Shape;404;p60"/>
          <p:cNvCxnSpPr/>
          <p:nvPr/>
        </p:nvCxnSpPr>
        <p:spPr>
          <a:xfrm rot="10800000" flipH="1">
            <a:off x="5550550" y="3357712"/>
            <a:ext cx="8430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5" name="Google Shape;405;p60"/>
          <p:cNvCxnSpPr/>
          <p:nvPr/>
        </p:nvCxnSpPr>
        <p:spPr>
          <a:xfrm rot="10800000" flipH="1">
            <a:off x="5550550" y="3863795"/>
            <a:ext cx="8430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60"/>
          <p:cNvCxnSpPr/>
          <p:nvPr/>
        </p:nvCxnSpPr>
        <p:spPr>
          <a:xfrm rot="10800000" flipH="1">
            <a:off x="5550550" y="4369877"/>
            <a:ext cx="8430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60"/>
          <p:cNvCxnSpPr/>
          <p:nvPr/>
        </p:nvCxnSpPr>
        <p:spPr>
          <a:xfrm flipH="1">
            <a:off x="2861325" y="2853924"/>
            <a:ext cx="837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60"/>
          <p:cNvCxnSpPr/>
          <p:nvPr/>
        </p:nvCxnSpPr>
        <p:spPr>
          <a:xfrm flipH="1">
            <a:off x="2861325" y="3357558"/>
            <a:ext cx="837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60"/>
          <p:cNvCxnSpPr/>
          <p:nvPr/>
        </p:nvCxnSpPr>
        <p:spPr>
          <a:xfrm flipH="1">
            <a:off x="2861325" y="3861192"/>
            <a:ext cx="837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60"/>
          <p:cNvCxnSpPr/>
          <p:nvPr/>
        </p:nvCxnSpPr>
        <p:spPr>
          <a:xfrm flipH="1">
            <a:off x="2861325" y="4364827"/>
            <a:ext cx="8373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60"/>
          <p:cNvSpPr txBox="1">
            <a:spLocks noGrp="1"/>
          </p:cNvSpPr>
          <p:nvPr>
            <p:ph type="body" idx="4294967295"/>
          </p:nvPr>
        </p:nvSpPr>
        <p:spPr>
          <a:xfrm>
            <a:off x="5226052" y="2501550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N-arylation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2" name="Google Shape;412;p60"/>
          <p:cNvSpPr txBox="1">
            <a:spLocks noGrp="1"/>
          </p:cNvSpPr>
          <p:nvPr>
            <p:ph type="body" idx="4294967295"/>
          </p:nvPr>
        </p:nvSpPr>
        <p:spPr>
          <a:xfrm>
            <a:off x="5226052" y="3031467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Suzuki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3" name="Google Shape;413;p60"/>
          <p:cNvSpPr txBox="1">
            <a:spLocks noGrp="1"/>
          </p:cNvSpPr>
          <p:nvPr>
            <p:ph type="body" idx="4294967295"/>
          </p:nvPr>
        </p:nvSpPr>
        <p:spPr>
          <a:xfrm>
            <a:off x="5226052" y="3561383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Decarboxylative Coupling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4" name="Google Shape;414;p60"/>
          <p:cNvSpPr txBox="1">
            <a:spLocks noGrp="1"/>
          </p:cNvSpPr>
          <p:nvPr>
            <p:ph type="body" idx="4294967295"/>
          </p:nvPr>
        </p:nvSpPr>
        <p:spPr>
          <a:xfrm>
            <a:off x="5226052" y="4091300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Sonogashira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5" name="Google Shape;415;p60"/>
          <p:cNvSpPr txBox="1">
            <a:spLocks noGrp="1"/>
          </p:cNvSpPr>
          <p:nvPr>
            <p:ph type="body" idx="4294967295"/>
          </p:nvPr>
        </p:nvSpPr>
        <p:spPr>
          <a:xfrm>
            <a:off x="2466825" y="2501550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Amide-coupling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6" name="Google Shape;416;p60"/>
          <p:cNvSpPr txBox="1">
            <a:spLocks noGrp="1"/>
          </p:cNvSpPr>
          <p:nvPr>
            <p:ph type="body" idx="4294967295"/>
          </p:nvPr>
        </p:nvSpPr>
        <p:spPr>
          <a:xfrm>
            <a:off x="2466825" y="3031438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Reductive Amination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7" name="Google Shape;417;p60"/>
          <p:cNvSpPr txBox="1">
            <a:spLocks noGrp="1"/>
          </p:cNvSpPr>
          <p:nvPr>
            <p:ph type="body" idx="4294967295"/>
          </p:nvPr>
        </p:nvSpPr>
        <p:spPr>
          <a:xfrm>
            <a:off x="2466825" y="3540109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N-arylation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8" name="Google Shape;418;p60"/>
          <p:cNvSpPr txBox="1">
            <a:spLocks noGrp="1"/>
          </p:cNvSpPr>
          <p:nvPr>
            <p:ph type="body" idx="4294967295"/>
          </p:nvPr>
        </p:nvSpPr>
        <p:spPr>
          <a:xfrm>
            <a:off x="2466825" y="4091215"/>
            <a:ext cx="1456500" cy="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Sulfonylation</a:t>
            </a:r>
            <a:endParaRPr sz="8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19" name="Google Shape;419;p60"/>
          <p:cNvSpPr txBox="1">
            <a:spLocks noGrp="1"/>
          </p:cNvSpPr>
          <p:nvPr>
            <p:ph type="body" idx="4294967295"/>
          </p:nvPr>
        </p:nvSpPr>
        <p:spPr>
          <a:xfrm>
            <a:off x="2466825" y="2157513"/>
            <a:ext cx="1626300" cy="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rgbClr val="2B2B2B"/>
                </a:solidFill>
              </a:rPr>
              <a:t>Reactions</a:t>
            </a:r>
            <a:endParaRPr sz="1200" b="1">
              <a:solidFill>
                <a:srgbClr val="2B2B2B"/>
              </a:solidFill>
            </a:endParaRPr>
          </a:p>
        </p:txBody>
      </p:sp>
      <p:sp>
        <p:nvSpPr>
          <p:cNvPr id="420" name="Google Shape;420;p60"/>
          <p:cNvSpPr txBox="1">
            <a:spLocks noGrp="1"/>
          </p:cNvSpPr>
          <p:nvPr>
            <p:ph type="body" idx="4294967295"/>
          </p:nvPr>
        </p:nvSpPr>
        <p:spPr>
          <a:xfrm>
            <a:off x="5158900" y="2047050"/>
            <a:ext cx="1626300" cy="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rgbClr val="2B2B2B"/>
                </a:solidFill>
              </a:rPr>
              <a:t>Reactions</a:t>
            </a:r>
            <a:endParaRPr sz="1200" b="1">
              <a:solidFill>
                <a:srgbClr val="2B2B2B"/>
              </a:solidFill>
            </a:endParaRPr>
          </a:p>
        </p:txBody>
      </p:sp>
      <p:pic>
        <p:nvPicPr>
          <p:cNvPr id="421" name="Google Shape;421;p60" title="Screenshot 2025-03-29 at 12.16.4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25" y="2420950"/>
            <a:ext cx="83428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0" title="Screenshot 2025-03-29 at 12.18.07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4113" y="3031475"/>
            <a:ext cx="687100" cy="5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>
            <a:spLocks noGrp="1"/>
          </p:cNvSpPr>
          <p:nvPr>
            <p:ph type="body" idx="4294967295"/>
          </p:nvPr>
        </p:nvSpPr>
        <p:spPr>
          <a:xfrm>
            <a:off x="43375" y="4416525"/>
            <a:ext cx="8697300" cy="7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Retrieves a more diverse set of building blocks and increases </a:t>
            </a:r>
            <a:b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sz="150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the size of accessible chemical space.</a:t>
            </a:r>
            <a:endParaRPr sz="150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24" name="Google Shape;424;p60" title="Screenshot 2025-03-30 at 1.08.5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9700" y="3693476"/>
            <a:ext cx="595925" cy="49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0" title="Screenshot 2025-03-30 at 1.16.22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9698" y="4194538"/>
            <a:ext cx="595925" cy="297962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0"/>
          <p:cNvSpPr txBox="1">
            <a:spLocks noGrp="1"/>
          </p:cNvSpPr>
          <p:nvPr>
            <p:ph type="body" idx="4294967295"/>
          </p:nvPr>
        </p:nvSpPr>
        <p:spPr>
          <a:xfrm>
            <a:off x="6164513" y="1902888"/>
            <a:ext cx="1626300" cy="2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b="1">
                <a:solidFill>
                  <a:srgbClr val="2B2B2B"/>
                </a:solidFill>
              </a:rPr>
              <a:t>Building </a:t>
            </a:r>
            <a:br>
              <a:rPr lang="en-GB" sz="1200" b="1">
                <a:solidFill>
                  <a:srgbClr val="2B2B2B"/>
                </a:solidFill>
              </a:rPr>
            </a:br>
            <a:r>
              <a:rPr lang="en-GB" sz="1200" b="1">
                <a:solidFill>
                  <a:srgbClr val="2B2B2B"/>
                </a:solidFill>
              </a:rPr>
              <a:t>Blocks</a:t>
            </a:r>
            <a:endParaRPr sz="1200" b="1">
              <a:solidFill>
                <a:srgbClr val="2B2B2B"/>
              </a:solidFill>
            </a:endParaRPr>
          </a:p>
        </p:txBody>
      </p:sp>
      <p:pic>
        <p:nvPicPr>
          <p:cNvPr id="427" name="Google Shape;427;p60" title="Screenshot 2025-03-30 at 1.28.23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97256" y="2420946"/>
            <a:ext cx="679432" cy="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0" title="Screenshot 2025-03-30 at 1.29.36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7250" y="3094409"/>
            <a:ext cx="552502" cy="4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0" title="Screenshot 2025-03-30 at 1.32.37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75553" y="3625392"/>
            <a:ext cx="745200" cy="39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0" title="Screenshot 2025-03-30 at 1.37.25 P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34213" y="3995700"/>
            <a:ext cx="886537" cy="5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/>
          <p:nvPr/>
        </p:nvSpPr>
        <p:spPr>
          <a:xfrm rot="-5400000">
            <a:off x="646658" y="79575"/>
            <a:ext cx="45900" cy="745200"/>
          </a:xfrm>
          <a:prstGeom prst="rect">
            <a:avLst/>
          </a:prstGeom>
          <a:gradFill>
            <a:gsLst>
              <a:gs pos="0">
                <a:srgbClr val="37AA54"/>
              </a:gs>
              <a:gs pos="34000">
                <a:srgbClr val="00A8E2"/>
              </a:gs>
              <a:gs pos="67000">
                <a:srgbClr val="485CA3"/>
              </a:gs>
              <a:gs pos="100000">
                <a:srgbClr val="93348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1"/>
          <p:cNvSpPr txBox="1"/>
          <p:nvPr/>
        </p:nvSpPr>
        <p:spPr>
          <a:xfrm>
            <a:off x="159300" y="3989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Inspirations, solutions, limitations</a:t>
            </a:r>
            <a:endParaRPr sz="30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437" name="Google Shape;437;p61"/>
          <p:cNvSpPr txBox="1">
            <a:spLocks noGrp="1"/>
          </p:cNvSpPr>
          <p:nvPr>
            <p:ph type="body" idx="4294967295"/>
          </p:nvPr>
        </p:nvSpPr>
        <p:spPr>
          <a:xfrm>
            <a:off x="3003300" y="923125"/>
            <a:ext cx="3137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err="1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MolPAL</a:t>
            </a:r>
            <a:b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Graff et al., </a:t>
            </a:r>
            <a:r>
              <a:rPr lang="en-GB" i="1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Chem. Sci</a:t>
            </a: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., 2021</a:t>
            </a:r>
            <a:endParaRPr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8" name="Google Shape;438;p61"/>
          <p:cNvSpPr txBox="1">
            <a:spLocks noGrp="1"/>
          </p:cNvSpPr>
          <p:nvPr>
            <p:ph type="body" idx="4294967295"/>
          </p:nvPr>
        </p:nvSpPr>
        <p:spPr>
          <a:xfrm>
            <a:off x="100075" y="923125"/>
            <a:ext cx="3137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V-SYNTHES</a:t>
            </a:r>
            <a:b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dirty="0" err="1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Sadybekov</a:t>
            </a: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 et al., </a:t>
            </a:r>
            <a:r>
              <a:rPr lang="en-GB" i="1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Nature</a:t>
            </a: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, 2021</a:t>
            </a:r>
            <a:endParaRPr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39" name="Google Shape;439;p61"/>
          <p:cNvSpPr txBox="1">
            <a:spLocks noGrp="1"/>
          </p:cNvSpPr>
          <p:nvPr>
            <p:ph type="body" idx="4294967295"/>
          </p:nvPr>
        </p:nvSpPr>
        <p:spPr>
          <a:xfrm>
            <a:off x="6006600" y="923125"/>
            <a:ext cx="31374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Thompson Sampling</a:t>
            </a:r>
            <a:b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Klarich et al., </a:t>
            </a:r>
            <a:r>
              <a:rPr lang="en-GB" i="1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JCIM</a:t>
            </a:r>
            <a:r>
              <a:rPr lang="en-GB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, 2024</a:t>
            </a:r>
            <a:endParaRPr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40" name="Google Shape;44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925" y="1632700"/>
            <a:ext cx="2438150" cy="16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1" title="Screenshot 2025-03-30 at 1.47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50" y="1543625"/>
            <a:ext cx="2233400" cy="225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1" title="Screenshot 2025-03-30 at 1.48.0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650" y="1629275"/>
            <a:ext cx="2965675" cy="1396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1"/>
          <p:cNvSpPr txBox="1">
            <a:spLocks noGrp="1"/>
          </p:cNvSpPr>
          <p:nvPr>
            <p:ph type="body" idx="4294967295"/>
          </p:nvPr>
        </p:nvSpPr>
        <p:spPr>
          <a:xfrm>
            <a:off x="3352925" y="3846150"/>
            <a:ext cx="26034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- Active learning method that scores a fraction of the total library but finds a disproportionate number of top-scoring molecules</a:t>
            </a:r>
            <a:b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- Storage and compute constraints with enumerated ultra-large chemical space</a:t>
            </a:r>
            <a:endParaRPr sz="900"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4" name="Google Shape;444;p61"/>
          <p:cNvSpPr txBox="1">
            <a:spLocks noGrp="1"/>
          </p:cNvSpPr>
          <p:nvPr>
            <p:ph type="body" idx="4294967295"/>
          </p:nvPr>
        </p:nvSpPr>
        <p:spPr>
          <a:xfrm>
            <a:off x="345401" y="3881725"/>
            <a:ext cx="2808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- Sequentially enumerates synthons to core and scores. Takes top scoring for next round</a:t>
            </a:r>
            <a:b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- Limited to a single objective, docking</a:t>
            </a:r>
            <a:b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900"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5" name="Google Shape;445;p61"/>
          <p:cNvSpPr txBox="1">
            <a:spLocks noGrp="1"/>
          </p:cNvSpPr>
          <p:nvPr>
            <p:ph type="body" idx="4294967295"/>
          </p:nvPr>
        </p:nvSpPr>
        <p:spPr>
          <a:xfrm>
            <a:off x="6140700" y="3899500"/>
            <a:ext cx="28080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- Applies probabilistic search in reagent space, enabling search of ultra-large, combinatorial libraries</a:t>
            </a:r>
            <a:b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  <a:t>- Tabular nature means observations cannot be applied to other reagents</a:t>
            </a:r>
            <a:br>
              <a:rPr lang="en-GB" sz="900" dirty="0">
                <a:solidFill>
                  <a:srgbClr val="2B2B2B"/>
                </a:solidFill>
                <a:latin typeface="Inter Medium"/>
                <a:ea typeface="Inter Medium"/>
                <a:cs typeface="Inter Medium"/>
                <a:sym typeface="Inter Medium"/>
              </a:rPr>
            </a:br>
            <a:endParaRPr sz="900" dirty="0">
              <a:solidFill>
                <a:srgbClr val="2B2B2B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cursion">
  <a:themeElements>
    <a:clrScheme name="Streamline">
      <a:dk1>
        <a:srgbClr val="00B9A0"/>
      </a:dk1>
      <a:lt1>
        <a:srgbClr val="FFFFFF"/>
      </a:lt1>
      <a:dk2>
        <a:srgbClr val="1A1A1A"/>
      </a:dk2>
      <a:lt2>
        <a:srgbClr val="E9EDEE"/>
      </a:lt2>
      <a:accent1>
        <a:srgbClr val="737D7E"/>
      </a:accent1>
      <a:accent2>
        <a:srgbClr val="1057A1"/>
      </a:accent2>
      <a:accent3>
        <a:srgbClr val="933488"/>
      </a:accent3>
      <a:accent4>
        <a:srgbClr val="00A8E2"/>
      </a:accent4>
      <a:accent5>
        <a:srgbClr val="E5272C"/>
      </a:accent5>
      <a:accent6>
        <a:srgbClr val="F8C022"/>
      </a:accent6>
      <a:hlink>
        <a:srgbClr val="485CA3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cursion">
  <a:themeElements>
    <a:clrScheme name="Streamline">
      <a:dk1>
        <a:srgbClr val="00B9A0"/>
      </a:dk1>
      <a:lt1>
        <a:srgbClr val="FFFFFF"/>
      </a:lt1>
      <a:dk2>
        <a:srgbClr val="1A1A1A"/>
      </a:dk2>
      <a:lt2>
        <a:srgbClr val="E9EDEE"/>
      </a:lt2>
      <a:accent1>
        <a:srgbClr val="737D7E"/>
      </a:accent1>
      <a:accent2>
        <a:srgbClr val="1057A1"/>
      </a:accent2>
      <a:accent3>
        <a:srgbClr val="933488"/>
      </a:accent3>
      <a:accent4>
        <a:srgbClr val="00A8E2"/>
      </a:accent4>
      <a:accent5>
        <a:srgbClr val="E5272C"/>
      </a:accent5>
      <a:accent6>
        <a:srgbClr val="F8C022"/>
      </a:accent6>
      <a:hlink>
        <a:srgbClr val="485CA3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1120</Words>
  <Application>Microsoft Macintosh PowerPoint</Application>
  <PresentationFormat>On-screen Show (16:9)</PresentationFormat>
  <Paragraphs>172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Inter SemiBold</vt:lpstr>
      <vt:lpstr>Inter</vt:lpstr>
      <vt:lpstr>Lato</vt:lpstr>
      <vt:lpstr>Arial</vt:lpstr>
      <vt:lpstr>Inter Medium</vt:lpstr>
      <vt:lpstr>Raleway</vt:lpstr>
      <vt:lpstr>Inter Light</vt:lpstr>
      <vt:lpstr>Century Gothic</vt:lpstr>
      <vt:lpstr>Recursion</vt:lpstr>
      <vt:lpstr>Recursion</vt:lpstr>
      <vt:lpstr>RDKit UGM Synthesis-Aware Design Tools: SALSA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RDKit UGM Synthesis-Aware Design Tools: SALSA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Prael, Francis</cp:lastModifiedBy>
  <cp:revision>4</cp:revision>
  <dcterms:modified xsi:type="dcterms:W3CDTF">2025-04-10T11:10:56Z</dcterms:modified>
</cp:coreProperties>
</file>